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0" r:id="rId6"/>
  </p:sldMasterIdLst>
  <p:notesMasterIdLst>
    <p:notesMasterId r:id="rId21"/>
  </p:notesMasterIdLst>
  <p:sldIdLst>
    <p:sldId id="266" r:id="rId7"/>
    <p:sldId id="267" r:id="rId8"/>
    <p:sldId id="268" r:id="rId9"/>
    <p:sldId id="278" r:id="rId10"/>
    <p:sldId id="270" r:id="rId11"/>
    <p:sldId id="272" r:id="rId12"/>
    <p:sldId id="283" r:id="rId13"/>
    <p:sldId id="273" r:id="rId14"/>
    <p:sldId id="274" r:id="rId15"/>
    <p:sldId id="284" r:id="rId16"/>
    <p:sldId id="276" r:id="rId17"/>
    <p:sldId id="269" r:id="rId18"/>
    <p:sldId id="27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635C67-2698-7AF9-928B-34E5ED44927D}" name="Guest User" initials="GU" userId="S::urn:spo:anon#c872a43f959c7ffcd1bffad9348c3a308779a2fb6b067f54c5cd4956f25210d1::" providerId="AD"/>
  <p188:author id="{0BE90C83-69F5-E55B-C24C-AE4599D247BD}" name="Donna Smith" initials="DS" userId="S::donna.smith@cabi.org::dabf8b19-3194-4bb2-98cf-d3489454fd81" providerId="AD"/>
  <p188:author id="{D49ED8A4-CBA8-73BE-8889-76C45B7C06A0}" name="Sarah Hilliar" initials="SH" userId="S::S.Hilliar@cabi.org::e73172b1-9a01-479d-ae9c-716465c4bc25" providerId="AD"/>
  <p188:author id="{73163CD2-7232-74BE-FF65-EA6F54B435F9}" name="Sarah Hilliar" initials="" userId="S::s.hilliar@cabi.org::e73172b1-9a01-479d-ae9c-716465c4bc25" providerId="AD"/>
  <p188:author id="{6DE664DC-6654-BBC4-C199-895D045281D1}" name="Pia Eliason" initials="PE" userId="S::p.eliason@cabi.org::b02edad0-4bdd-47e2-bf07-b5cf1cccb4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729"/>
    <a:srgbClr val="CCE1E3"/>
    <a:srgbClr val="DCE7D5"/>
    <a:srgbClr val="E4CCDB"/>
    <a:srgbClr val="004587"/>
    <a:srgbClr val="007367"/>
    <a:srgbClr val="DCE6D4"/>
    <a:srgbClr val="9370B1"/>
    <a:srgbClr val="1A4214"/>
    <a:srgbClr val="818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51FC2-C3C8-B68A-AFAF-9CE3F495C37E}" v="2" dt="2024-04-24T09:17:31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/>
    <p:restoredTop sz="94694"/>
  </p:normalViewPr>
  <p:slideViewPr>
    <p:cSldViewPr snapToGrid="0">
      <p:cViewPr varScale="1">
        <p:scale>
          <a:sx n="59" d="100"/>
          <a:sy n="59" d="100"/>
        </p:scale>
        <p:origin x="796" y="52"/>
      </p:cViewPr>
      <p:guideLst>
        <p:guide orient="horz" pos="2319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err="1"/>
              <a:t>PlantwisePlus</a:t>
            </a:r>
            <a:r>
              <a:rPr lang="en-US" b="0"/>
              <a:t> helps countries prioritize and manage plant health threats by promoting systemic change and capacity building in national and regional plant health systems. </a:t>
            </a:r>
          </a:p>
          <a:p>
            <a:endParaRPr lang="en-US" b="0"/>
          </a:p>
          <a:p>
            <a:r>
              <a:rPr lang="en-US" b="0"/>
              <a:t>The </a:t>
            </a:r>
            <a:r>
              <a:rPr lang="en-US" b="0" err="1"/>
              <a:t>programme</a:t>
            </a:r>
            <a:r>
              <a:rPr lang="en-US" b="0"/>
              <a:t> engages with government agencies, non-governmental organizations and other stakeholders to advocate for policies and investments that support sustainable agricultural systems.</a:t>
            </a:r>
          </a:p>
          <a:p>
            <a:endParaRPr lang="en-US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Through digital and face-to-face approaches, </a:t>
            </a:r>
            <a:r>
              <a:rPr lang="en-US" b="0" err="1"/>
              <a:t>PlantwisePlus</a:t>
            </a:r>
            <a:r>
              <a:rPr lang="en-US" b="0"/>
              <a:t> provides access to accurate information, training and support to various </a:t>
            </a:r>
            <a:r>
              <a:rPr lang="en-US" b="0" err="1"/>
              <a:t>agri</a:t>
            </a:r>
            <a:r>
              <a:rPr lang="en-US" b="0"/>
              <a:t>-service providers who play a critical role in making agriculture more productive and resilient. This helps empower farmers to safeguard their crops and livelihoods against pests, diseases, and climate change.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2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Additional components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Classical biocontrol solutions 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Augmentative biocontrol and biopesticide solutions 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New income opportunities for rural youth, women and men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em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/>
              <a:t>1st point about the book goes here </a:t>
            </a:r>
            <a:br>
              <a:rPr lang="en-US"/>
            </a:br>
            <a:r>
              <a:rPr lang="en-US"/>
              <a:t>and </a:t>
            </a:r>
            <a:r>
              <a:rPr lang="en-US" b="1"/>
              <a:t>could extend to 2 lines </a:t>
            </a:r>
            <a:r>
              <a:rPr lang="en-US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/>
              <a:t>2nd point about the book </a:t>
            </a:r>
            <a:r>
              <a:rPr lang="en-US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/>
              <a:t>3rd point </a:t>
            </a:r>
            <a:r>
              <a:rPr lang="en-US"/>
              <a:t>about the book goes here </a:t>
            </a:r>
            <a:br>
              <a:rPr lang="en-US"/>
            </a:br>
            <a:r>
              <a:rPr lang="en-US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570FEB-2499-DD48-B942-F64DAB3E88FC}"/>
              </a:ext>
            </a:extLst>
          </p:cNvPr>
          <p:cNvGrpSpPr/>
          <p:nvPr userDrawn="1"/>
        </p:nvGrpSpPr>
        <p:grpSpPr>
          <a:xfrm>
            <a:off x="941935" y="1416592"/>
            <a:ext cx="785007" cy="639310"/>
            <a:chOff x="941935" y="1384772"/>
            <a:chExt cx="785007" cy="63931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46EE179-2E9F-A248-9CC8-B3511D9F4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35" y="1384772"/>
              <a:ext cx="785006" cy="47233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791C03-FB72-4D47-9867-0B0E2C577BFD}"/>
                </a:ext>
              </a:extLst>
            </p:cNvPr>
            <p:cNvSpPr txBox="1"/>
            <p:nvPr userDrawn="1"/>
          </p:nvSpPr>
          <p:spPr>
            <a:xfrm>
              <a:off x="941936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Afghanistan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C49895-31E5-DE46-A5B2-ACDDB501664D}"/>
              </a:ext>
            </a:extLst>
          </p:cNvPr>
          <p:cNvGrpSpPr/>
          <p:nvPr userDrawn="1"/>
        </p:nvGrpSpPr>
        <p:grpSpPr>
          <a:xfrm>
            <a:off x="943163" y="2159035"/>
            <a:ext cx="794333" cy="643521"/>
            <a:chOff x="941935" y="2080681"/>
            <a:chExt cx="794333" cy="64352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72380EF-5FCE-4148-A272-32CC51880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080681"/>
              <a:ext cx="785006" cy="47233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18F456-F5A3-FE41-943E-2D45569241C4}"/>
                </a:ext>
              </a:extLst>
            </p:cNvPr>
            <p:cNvSpPr txBox="1"/>
            <p:nvPr userDrawn="1"/>
          </p:nvSpPr>
          <p:spPr>
            <a:xfrm>
              <a:off x="941935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Botswana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21B5C2-FBAB-104F-8514-17CB8DD5C2F3}"/>
              </a:ext>
            </a:extLst>
          </p:cNvPr>
          <p:cNvGrpSpPr/>
          <p:nvPr userDrawn="1"/>
        </p:nvGrpSpPr>
        <p:grpSpPr>
          <a:xfrm>
            <a:off x="2513292" y="1417861"/>
            <a:ext cx="786675" cy="638041"/>
            <a:chOff x="2526878" y="1386041"/>
            <a:chExt cx="786675" cy="63804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BEAD673-1201-6A4A-8F47-AF8E0A79E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547" y="1386041"/>
              <a:ext cx="785006" cy="472334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0A938C-3CA0-7D46-9393-D9CF27D94969}"/>
                </a:ext>
              </a:extLst>
            </p:cNvPr>
            <p:cNvSpPr txBox="1"/>
            <p:nvPr userDrawn="1"/>
          </p:nvSpPr>
          <p:spPr>
            <a:xfrm>
              <a:off x="2526878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Anguilla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86BE23-804D-AC47-9365-3A6651CF6834}"/>
              </a:ext>
            </a:extLst>
          </p:cNvPr>
          <p:cNvGrpSpPr/>
          <p:nvPr userDrawn="1"/>
        </p:nvGrpSpPr>
        <p:grpSpPr>
          <a:xfrm>
            <a:off x="4104308" y="1417861"/>
            <a:ext cx="793552" cy="638041"/>
            <a:chOff x="4097410" y="1386041"/>
            <a:chExt cx="793552" cy="63804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B9C3245-D3AC-2643-88DA-B625AE53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1386041"/>
              <a:ext cx="785006" cy="472334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4DC3A08-7B60-F343-AB54-CCC3E69FD868}"/>
                </a:ext>
              </a:extLst>
            </p:cNvPr>
            <p:cNvSpPr txBox="1"/>
            <p:nvPr userDrawn="1"/>
          </p:nvSpPr>
          <p:spPr>
            <a:xfrm>
              <a:off x="4097410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Australia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F6C003-119E-FC4F-A33C-CB24AA743F74}"/>
              </a:ext>
            </a:extLst>
          </p:cNvPr>
          <p:cNvGrpSpPr/>
          <p:nvPr userDrawn="1"/>
        </p:nvGrpSpPr>
        <p:grpSpPr>
          <a:xfrm>
            <a:off x="5686121" y="1428250"/>
            <a:ext cx="785006" cy="627652"/>
            <a:chOff x="5687584" y="1396430"/>
            <a:chExt cx="785006" cy="62765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4AC498-3DAA-324B-A858-7D4BF8A62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3296" y="1396430"/>
              <a:ext cx="778353" cy="472334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95DE00-3C05-5946-98FF-6B4D996E01A3}"/>
                </a:ext>
              </a:extLst>
            </p:cNvPr>
            <p:cNvSpPr txBox="1"/>
            <p:nvPr userDrawn="1"/>
          </p:nvSpPr>
          <p:spPr>
            <a:xfrm>
              <a:off x="5687584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Bahamas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1861E4-E6AB-BB4F-9DF7-BC887AD4BD5D}"/>
              </a:ext>
            </a:extLst>
          </p:cNvPr>
          <p:cNvGrpSpPr/>
          <p:nvPr userDrawn="1"/>
        </p:nvGrpSpPr>
        <p:grpSpPr>
          <a:xfrm>
            <a:off x="7297819" y="1428250"/>
            <a:ext cx="785634" cy="627652"/>
            <a:chOff x="7295083" y="1396430"/>
            <a:chExt cx="785634" cy="62765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43CE708-0AF6-1A42-A5A4-C96F6AA4A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083" y="1396430"/>
              <a:ext cx="785006" cy="472334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070FA84-CA71-AF4E-86F2-ABFF30436771}"/>
                </a:ext>
              </a:extLst>
            </p:cNvPr>
            <p:cNvSpPr txBox="1"/>
            <p:nvPr userDrawn="1"/>
          </p:nvSpPr>
          <p:spPr>
            <a:xfrm>
              <a:off x="729571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Bangladesh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1F33B7-CAA0-CC44-9EFB-60EC030140DD}"/>
              </a:ext>
            </a:extLst>
          </p:cNvPr>
          <p:cNvGrpSpPr/>
          <p:nvPr userDrawn="1"/>
        </p:nvGrpSpPr>
        <p:grpSpPr>
          <a:xfrm>
            <a:off x="8919788" y="1428250"/>
            <a:ext cx="785321" cy="632737"/>
            <a:chOff x="8907326" y="1396430"/>
            <a:chExt cx="785321" cy="63273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5595C72-66EC-724A-A43E-D6554B852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7326" y="1396430"/>
              <a:ext cx="785006" cy="47233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163DAFC-DD25-064C-9EB9-0025BD074193}"/>
                </a:ext>
              </a:extLst>
            </p:cNvPr>
            <p:cNvSpPr txBox="1"/>
            <p:nvPr userDrawn="1"/>
          </p:nvSpPr>
          <p:spPr>
            <a:xfrm>
              <a:off x="8907641" y="182911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Barbados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5BCB903-BE1F-B741-B866-AF0A3EE3434B}"/>
              </a:ext>
            </a:extLst>
          </p:cNvPr>
          <p:cNvGrpSpPr/>
          <p:nvPr userDrawn="1"/>
        </p:nvGrpSpPr>
        <p:grpSpPr>
          <a:xfrm>
            <a:off x="10501263" y="1428250"/>
            <a:ext cx="785006" cy="627652"/>
            <a:chOff x="10495001" y="1396430"/>
            <a:chExt cx="785006" cy="62765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3FFB7B0-7176-6148-B22D-2D68B84386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001" y="1396430"/>
              <a:ext cx="785006" cy="47233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94A24C-388E-C94E-A4A2-350FDE72A1D3}"/>
                </a:ext>
              </a:extLst>
            </p:cNvPr>
            <p:cNvSpPr txBox="1"/>
            <p:nvPr userDrawn="1"/>
          </p:nvSpPr>
          <p:spPr>
            <a:xfrm>
              <a:off x="1049500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Bermuda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50B3593-3389-AC4B-928A-A299FD06D865}"/>
              </a:ext>
            </a:extLst>
          </p:cNvPr>
          <p:cNvGrpSpPr/>
          <p:nvPr userDrawn="1"/>
        </p:nvGrpSpPr>
        <p:grpSpPr>
          <a:xfrm>
            <a:off x="10491936" y="2152872"/>
            <a:ext cx="794333" cy="647237"/>
            <a:chOff x="941935" y="2776965"/>
            <a:chExt cx="794333" cy="6472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5B9E-DAD9-544E-AAF5-44F38CB4D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776965"/>
              <a:ext cx="785006" cy="47233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F2ECF3A-21A2-8949-87C5-FE9EED723833}"/>
                </a:ext>
              </a:extLst>
            </p:cNvPr>
            <p:cNvSpPr txBox="1"/>
            <p:nvPr userDrawn="1"/>
          </p:nvSpPr>
          <p:spPr>
            <a:xfrm>
              <a:off x="941935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Colombia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E50C976-6D9E-3C4F-9F4E-4973F1A1702B}"/>
              </a:ext>
            </a:extLst>
          </p:cNvPr>
          <p:cNvGrpSpPr/>
          <p:nvPr userDrawn="1"/>
        </p:nvGrpSpPr>
        <p:grpSpPr>
          <a:xfrm>
            <a:off x="2303882" y="2157386"/>
            <a:ext cx="1201820" cy="643521"/>
            <a:chOff x="2325797" y="2080681"/>
            <a:chExt cx="1201820" cy="64352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D6EC112-1318-5947-B26D-A7D65D1AE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080681"/>
              <a:ext cx="785006" cy="472334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DC08BAE-8DD5-BB44-AFC7-A63CC2D37731}"/>
                </a:ext>
              </a:extLst>
            </p:cNvPr>
            <p:cNvSpPr txBox="1"/>
            <p:nvPr userDrawn="1"/>
          </p:nvSpPr>
          <p:spPr>
            <a:xfrm>
              <a:off x="2325797" y="2524147"/>
              <a:ext cx="12018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British Virgin Islands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A8CEADE-60F9-054E-BDED-61CFAEC4D442}"/>
              </a:ext>
            </a:extLst>
          </p:cNvPr>
          <p:cNvGrpSpPr/>
          <p:nvPr userDrawn="1"/>
        </p:nvGrpSpPr>
        <p:grpSpPr>
          <a:xfrm>
            <a:off x="4104308" y="2157386"/>
            <a:ext cx="791948" cy="643521"/>
            <a:chOff x="5687583" y="2080681"/>
            <a:chExt cx="791948" cy="64352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1691BDB-7F00-EF4C-B21F-FBBC02192F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080681"/>
              <a:ext cx="785006" cy="4723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BC8C5EF-4871-544E-9E5E-6BD7D419C966}"/>
                </a:ext>
              </a:extLst>
            </p:cNvPr>
            <p:cNvSpPr txBox="1"/>
            <p:nvPr userDrawn="1"/>
          </p:nvSpPr>
          <p:spPr>
            <a:xfrm>
              <a:off x="5687583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Burundi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22A0F6-E79B-CE4F-A7DA-D7C1607F0C4A}"/>
              </a:ext>
            </a:extLst>
          </p:cNvPr>
          <p:cNvGrpSpPr/>
          <p:nvPr userDrawn="1"/>
        </p:nvGrpSpPr>
        <p:grpSpPr>
          <a:xfrm>
            <a:off x="5686121" y="2157386"/>
            <a:ext cx="791153" cy="643521"/>
            <a:chOff x="7295710" y="2080681"/>
            <a:chExt cx="791153" cy="64352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DFFF5C3-8DDA-D149-BAF4-6166D5A53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080681"/>
              <a:ext cx="785006" cy="472334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5F069D-31E4-014C-8B4D-ECC84466A2B7}"/>
                </a:ext>
              </a:extLst>
            </p:cNvPr>
            <p:cNvSpPr txBox="1"/>
            <p:nvPr userDrawn="1"/>
          </p:nvSpPr>
          <p:spPr>
            <a:xfrm>
              <a:off x="729571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Canada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852AD6-E7F4-6446-B2F5-A969B5E0BD15}"/>
              </a:ext>
            </a:extLst>
          </p:cNvPr>
          <p:cNvGrpSpPr/>
          <p:nvPr userDrawn="1"/>
        </p:nvGrpSpPr>
        <p:grpSpPr>
          <a:xfrm>
            <a:off x="7297819" y="2162471"/>
            <a:ext cx="790358" cy="643521"/>
            <a:chOff x="8907640" y="2085766"/>
            <a:chExt cx="790358" cy="64352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AFC71AA-FF5D-4044-806D-853C1D536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085766"/>
              <a:ext cx="785006" cy="47233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A8CCBC-A661-934D-94A7-35404A6615BE}"/>
                </a:ext>
              </a:extLst>
            </p:cNvPr>
            <p:cNvSpPr txBox="1"/>
            <p:nvPr userDrawn="1"/>
          </p:nvSpPr>
          <p:spPr>
            <a:xfrm>
              <a:off x="8907640" y="25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Chile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3E4285-B124-5A4C-B039-EAB3E3C28C16}"/>
              </a:ext>
            </a:extLst>
          </p:cNvPr>
          <p:cNvGrpSpPr/>
          <p:nvPr userDrawn="1"/>
        </p:nvGrpSpPr>
        <p:grpSpPr>
          <a:xfrm>
            <a:off x="8919788" y="2152872"/>
            <a:ext cx="789560" cy="648035"/>
            <a:chOff x="10495000" y="2076167"/>
            <a:chExt cx="789560" cy="64803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3A3E72B-47E9-B44F-9D58-555012A2A5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076167"/>
              <a:ext cx="785006" cy="472334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437713C-630B-9B4A-9CE1-DB238C3AE957}"/>
                </a:ext>
              </a:extLst>
            </p:cNvPr>
            <p:cNvSpPr txBox="1"/>
            <p:nvPr userDrawn="1"/>
          </p:nvSpPr>
          <p:spPr>
            <a:xfrm>
              <a:off x="1049500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China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D0AE4F3-85B0-7346-A2F7-A4BD9492C9EC}"/>
              </a:ext>
            </a:extLst>
          </p:cNvPr>
          <p:cNvGrpSpPr/>
          <p:nvPr userDrawn="1"/>
        </p:nvGrpSpPr>
        <p:grpSpPr>
          <a:xfrm>
            <a:off x="10493552" y="2836076"/>
            <a:ext cx="791008" cy="642060"/>
            <a:chOff x="940707" y="3475153"/>
            <a:chExt cx="791008" cy="6420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7D82D1-8A8B-F54D-8F60-5B14D9271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3475153"/>
              <a:ext cx="785006" cy="47233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EEB89F5-6753-734A-A043-B9714B0CA042}"/>
                </a:ext>
              </a:extLst>
            </p:cNvPr>
            <p:cNvSpPr txBox="1"/>
            <p:nvPr userDrawn="1"/>
          </p:nvSpPr>
          <p:spPr>
            <a:xfrm>
              <a:off x="940707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Guyana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0E8F2AB-8589-BC43-935C-F60E9D4CE64B}"/>
              </a:ext>
            </a:extLst>
          </p:cNvPr>
          <p:cNvGrpSpPr/>
          <p:nvPr userDrawn="1"/>
        </p:nvGrpSpPr>
        <p:grpSpPr>
          <a:xfrm>
            <a:off x="952478" y="3532131"/>
            <a:ext cx="785006" cy="642060"/>
            <a:chOff x="2535411" y="3475153"/>
            <a:chExt cx="785006" cy="6420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AA4E4B-AA70-CF4E-97CD-0884AB1DC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11" y="3475153"/>
              <a:ext cx="785006" cy="472334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C55A0E-0F1A-494A-917E-ACA98707DA25}"/>
                </a:ext>
              </a:extLst>
            </p:cNvPr>
            <p:cNvSpPr txBox="1"/>
            <p:nvPr userDrawn="1"/>
          </p:nvSpPr>
          <p:spPr>
            <a:xfrm>
              <a:off x="2547063" y="3917158"/>
              <a:ext cx="7602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India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621B906-7BAD-D646-90BF-FFC7F87A1C3B}"/>
              </a:ext>
            </a:extLst>
          </p:cNvPr>
          <p:cNvGrpSpPr/>
          <p:nvPr userDrawn="1"/>
        </p:nvGrpSpPr>
        <p:grpSpPr>
          <a:xfrm>
            <a:off x="2526770" y="3532131"/>
            <a:ext cx="785006" cy="642060"/>
            <a:chOff x="4109703" y="3475153"/>
            <a:chExt cx="785006" cy="6420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B9AFFC-E40A-C449-A297-D0F2ED70F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703" y="3475153"/>
              <a:ext cx="785006" cy="472334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B444315-7801-714A-B343-69232735109D}"/>
                </a:ext>
              </a:extLst>
            </p:cNvPr>
            <p:cNvSpPr txBox="1"/>
            <p:nvPr userDrawn="1"/>
          </p:nvSpPr>
          <p:spPr>
            <a:xfrm>
              <a:off x="4113187" y="3917158"/>
              <a:ext cx="7808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Jamaica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7061207-5B9A-FF44-BE96-AF0DABE73501}"/>
              </a:ext>
            </a:extLst>
          </p:cNvPr>
          <p:cNvGrpSpPr/>
          <p:nvPr userDrawn="1"/>
        </p:nvGrpSpPr>
        <p:grpSpPr>
          <a:xfrm>
            <a:off x="4103422" y="3534085"/>
            <a:ext cx="802288" cy="640106"/>
            <a:chOff x="5686355" y="3477107"/>
            <a:chExt cx="802288" cy="6401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04F0E6-C38B-9043-A1DF-E6108ED46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3637" y="3477107"/>
              <a:ext cx="785006" cy="47233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2AE3FC1-05AD-F54A-A595-0384A519EE6A}"/>
                </a:ext>
              </a:extLst>
            </p:cNvPr>
            <p:cNvSpPr txBox="1"/>
            <p:nvPr userDrawn="1"/>
          </p:nvSpPr>
          <p:spPr>
            <a:xfrm>
              <a:off x="5686355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Kenya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FB494E3-A9CC-2F49-8EAD-43FCAE9E8C0C}"/>
              </a:ext>
            </a:extLst>
          </p:cNvPr>
          <p:cNvGrpSpPr/>
          <p:nvPr userDrawn="1"/>
        </p:nvGrpSpPr>
        <p:grpSpPr>
          <a:xfrm>
            <a:off x="5711549" y="3528475"/>
            <a:ext cx="793793" cy="645716"/>
            <a:chOff x="7294482" y="3471497"/>
            <a:chExt cx="793793" cy="6457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B1FEEA-D157-6C4B-8DD8-6E49B8911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4702" y="3471497"/>
              <a:ext cx="783573" cy="472334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764482-A845-6E41-B29E-D55075B07BB8}"/>
                </a:ext>
              </a:extLst>
            </p:cNvPr>
            <p:cNvSpPr txBox="1"/>
            <p:nvPr userDrawn="1"/>
          </p:nvSpPr>
          <p:spPr>
            <a:xfrm>
              <a:off x="729448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Malawi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182AA25-5842-EF49-A94B-213E48FED90A}"/>
              </a:ext>
            </a:extLst>
          </p:cNvPr>
          <p:cNvGrpSpPr/>
          <p:nvPr userDrawn="1"/>
        </p:nvGrpSpPr>
        <p:grpSpPr>
          <a:xfrm>
            <a:off x="7311904" y="3539170"/>
            <a:ext cx="809808" cy="640106"/>
            <a:chOff x="8906412" y="3482192"/>
            <a:chExt cx="809808" cy="6401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BF735D-5185-3344-B590-B5556D74C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1214" y="3482192"/>
              <a:ext cx="785006" cy="472334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2C5C616-D16B-B74D-AAC7-A7E00F3D8797}"/>
                </a:ext>
              </a:extLst>
            </p:cNvPr>
            <p:cNvSpPr txBox="1"/>
            <p:nvPr userDrawn="1"/>
          </p:nvSpPr>
          <p:spPr>
            <a:xfrm>
              <a:off x="8906412" y="392224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Malaysia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D429C44-E9D8-FC40-B45C-AB6ACBA3F4AC}"/>
              </a:ext>
            </a:extLst>
          </p:cNvPr>
          <p:cNvGrpSpPr/>
          <p:nvPr userDrawn="1"/>
        </p:nvGrpSpPr>
        <p:grpSpPr>
          <a:xfrm>
            <a:off x="8899264" y="3528475"/>
            <a:ext cx="813566" cy="645716"/>
            <a:chOff x="10493772" y="3471497"/>
            <a:chExt cx="813566" cy="6457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4CFFED-7E22-9546-856A-48649EC49E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2332" y="3471497"/>
              <a:ext cx="785006" cy="472334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C1D52B9-F4CB-064D-A73C-F8C053918B25}"/>
                </a:ext>
              </a:extLst>
            </p:cNvPr>
            <p:cNvSpPr txBox="1"/>
            <p:nvPr userDrawn="1"/>
          </p:nvSpPr>
          <p:spPr>
            <a:xfrm>
              <a:off x="1049377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Mauritius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EC49A65-35FF-C34B-9809-393AAE3F8932}"/>
              </a:ext>
            </a:extLst>
          </p:cNvPr>
          <p:cNvGrpSpPr/>
          <p:nvPr userDrawn="1"/>
        </p:nvGrpSpPr>
        <p:grpSpPr>
          <a:xfrm>
            <a:off x="10493552" y="3527457"/>
            <a:ext cx="791008" cy="648904"/>
            <a:chOff x="940707" y="4182584"/>
            <a:chExt cx="791008" cy="6489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D2DAB1-4925-D14B-B4D6-2618AD072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4182584"/>
              <a:ext cx="785006" cy="472334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437E422-5DFF-2849-9849-EAAB4949E240}"/>
                </a:ext>
              </a:extLst>
            </p:cNvPr>
            <p:cNvSpPr txBox="1"/>
            <p:nvPr userDrawn="1"/>
          </p:nvSpPr>
          <p:spPr>
            <a:xfrm>
              <a:off x="940707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Montserrat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49B8FBB-6367-F14C-AD25-B5CDE2033BB7}"/>
              </a:ext>
            </a:extLst>
          </p:cNvPr>
          <p:cNvGrpSpPr/>
          <p:nvPr userDrawn="1"/>
        </p:nvGrpSpPr>
        <p:grpSpPr>
          <a:xfrm>
            <a:off x="951829" y="4225682"/>
            <a:ext cx="788803" cy="648904"/>
            <a:chOff x="2531614" y="4182584"/>
            <a:chExt cx="788803" cy="6489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07DD0D-9625-534E-9AC1-EC47A38F6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1614" y="4182584"/>
              <a:ext cx="785006" cy="472334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EFE8929-E40F-FD44-9D1E-57FA6810228E}"/>
                </a:ext>
              </a:extLst>
            </p:cNvPr>
            <p:cNvSpPr txBox="1"/>
            <p:nvPr userDrawn="1"/>
          </p:nvSpPr>
          <p:spPr>
            <a:xfrm>
              <a:off x="2532999" y="4631433"/>
              <a:ext cx="787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Myanmar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A3B4C91-2E3D-6040-A5A2-EB5584F94294}"/>
              </a:ext>
            </a:extLst>
          </p:cNvPr>
          <p:cNvGrpSpPr/>
          <p:nvPr userDrawn="1"/>
        </p:nvGrpSpPr>
        <p:grpSpPr>
          <a:xfrm>
            <a:off x="2522324" y="4225682"/>
            <a:ext cx="788853" cy="648904"/>
            <a:chOff x="4102109" y="4182584"/>
            <a:chExt cx="788853" cy="64890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6F4234-21C0-D241-9465-983771505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109" y="4182584"/>
              <a:ext cx="785006" cy="472334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6B458FB-5E72-6546-94A5-8B1F840EBD2F}"/>
                </a:ext>
              </a:extLst>
            </p:cNvPr>
            <p:cNvSpPr txBox="1"/>
            <p:nvPr userDrawn="1"/>
          </p:nvSpPr>
          <p:spPr>
            <a:xfrm>
              <a:off x="4109051" y="4631433"/>
              <a:ext cx="7819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Nigeria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3E0BDDA-DC64-9941-850C-C55A0320E6A7}"/>
              </a:ext>
            </a:extLst>
          </p:cNvPr>
          <p:cNvGrpSpPr/>
          <p:nvPr userDrawn="1"/>
        </p:nvGrpSpPr>
        <p:grpSpPr>
          <a:xfrm>
            <a:off x="4106570" y="4225682"/>
            <a:ext cx="790897" cy="648904"/>
            <a:chOff x="5686355" y="4182584"/>
            <a:chExt cx="790897" cy="6489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3DB07-FEB8-4442-AF18-F3E407204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246" y="4182584"/>
              <a:ext cx="785006" cy="47233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B757451-DFB5-9A47-9E85-7B26C5823360}"/>
                </a:ext>
              </a:extLst>
            </p:cNvPr>
            <p:cNvSpPr txBox="1"/>
            <p:nvPr userDrawn="1"/>
          </p:nvSpPr>
          <p:spPr>
            <a:xfrm>
              <a:off x="5686355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Pakistan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F52E9A3-F7EA-0E42-9561-9406E7F585C3}"/>
              </a:ext>
            </a:extLst>
          </p:cNvPr>
          <p:cNvGrpSpPr/>
          <p:nvPr userDrawn="1"/>
        </p:nvGrpSpPr>
        <p:grpSpPr>
          <a:xfrm>
            <a:off x="5560564" y="4225682"/>
            <a:ext cx="1093272" cy="644613"/>
            <a:chOff x="7140349" y="4182584"/>
            <a:chExt cx="1093272" cy="64461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8CA3BF-0A6E-3540-A223-254817398F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0336" y="4182584"/>
              <a:ext cx="785006" cy="472334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FB7DE9B-CC60-AB4D-A91D-1E65E940B1F3}"/>
                </a:ext>
              </a:extLst>
            </p:cNvPr>
            <p:cNvSpPr txBox="1"/>
            <p:nvPr userDrawn="1"/>
          </p:nvSpPr>
          <p:spPr>
            <a:xfrm>
              <a:off x="7140349" y="4627142"/>
              <a:ext cx="10932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Papua New Guinea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5E5BB85-7347-B242-8DF1-6B177EB5DDD8}"/>
              </a:ext>
            </a:extLst>
          </p:cNvPr>
          <p:cNvGrpSpPr/>
          <p:nvPr userDrawn="1"/>
        </p:nvGrpSpPr>
        <p:grpSpPr>
          <a:xfrm>
            <a:off x="7326627" y="4230767"/>
            <a:ext cx="790823" cy="648904"/>
            <a:chOff x="8906412" y="4187669"/>
            <a:chExt cx="790823" cy="64890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0FB054-4804-9640-905B-192737E86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229" y="4187669"/>
              <a:ext cx="785006" cy="47233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C9514EA-7D04-E74D-8ED9-B4BBA6C86A4B}"/>
                </a:ext>
              </a:extLst>
            </p:cNvPr>
            <p:cNvSpPr txBox="1"/>
            <p:nvPr userDrawn="1"/>
          </p:nvSpPr>
          <p:spPr>
            <a:xfrm>
              <a:off x="8906412" y="463651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Philippines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C832CF2-6BEC-034C-8D50-DB634BCAC8C7}"/>
              </a:ext>
            </a:extLst>
          </p:cNvPr>
          <p:cNvGrpSpPr/>
          <p:nvPr userDrawn="1"/>
        </p:nvGrpSpPr>
        <p:grpSpPr>
          <a:xfrm>
            <a:off x="8913987" y="4225682"/>
            <a:ext cx="790788" cy="648904"/>
            <a:chOff x="10493772" y="4182584"/>
            <a:chExt cx="790788" cy="6489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4D453A2-F21B-1443-90B4-73597F82FC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182584"/>
              <a:ext cx="785006" cy="472334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87C57E-9A05-3D44-96AB-C36AC783041D}"/>
                </a:ext>
              </a:extLst>
            </p:cNvPr>
            <p:cNvSpPr txBox="1"/>
            <p:nvPr userDrawn="1"/>
          </p:nvSpPr>
          <p:spPr>
            <a:xfrm>
              <a:off x="10493772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Rwanda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49001AD-B737-9D4B-8A3F-F9DC2A5DF2BE}"/>
              </a:ext>
            </a:extLst>
          </p:cNvPr>
          <p:cNvGrpSpPr/>
          <p:nvPr userDrawn="1"/>
        </p:nvGrpSpPr>
        <p:grpSpPr>
          <a:xfrm>
            <a:off x="10476957" y="4235320"/>
            <a:ext cx="796777" cy="665532"/>
            <a:chOff x="940707" y="4876806"/>
            <a:chExt cx="796777" cy="6655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190A611-E89C-A241-BBA4-8F45D7100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4876806"/>
              <a:ext cx="785006" cy="47233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DA6EFD2-A420-6446-8DAD-025431240F37}"/>
                </a:ext>
              </a:extLst>
            </p:cNvPr>
            <p:cNvSpPr txBox="1"/>
            <p:nvPr userDrawn="1"/>
          </p:nvSpPr>
          <p:spPr>
            <a:xfrm>
              <a:off x="940707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Sierra Leone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2CA2947-EAD8-A34F-86B6-E49746A6CC13}"/>
              </a:ext>
            </a:extLst>
          </p:cNvPr>
          <p:cNvGrpSpPr/>
          <p:nvPr userDrawn="1"/>
        </p:nvGrpSpPr>
        <p:grpSpPr>
          <a:xfrm>
            <a:off x="906332" y="4909586"/>
            <a:ext cx="917529" cy="665532"/>
            <a:chOff x="2493801" y="4876806"/>
            <a:chExt cx="917529" cy="6655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5A8AA0-8D50-F547-980D-2864486B8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6422" y="4876806"/>
              <a:ext cx="785006" cy="472334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B4EAFD-6BDB-AD4A-8C23-09B97C32F617}"/>
                </a:ext>
              </a:extLst>
            </p:cNvPr>
            <p:cNvSpPr txBox="1"/>
            <p:nvPr userDrawn="1"/>
          </p:nvSpPr>
          <p:spPr>
            <a:xfrm>
              <a:off x="2493801" y="5342283"/>
              <a:ext cx="9175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Solomon Islands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3B77B69-7CDA-EE4E-952E-0DA5BCD3F9DC}"/>
              </a:ext>
            </a:extLst>
          </p:cNvPr>
          <p:cNvGrpSpPr/>
          <p:nvPr userDrawn="1"/>
        </p:nvGrpSpPr>
        <p:grpSpPr>
          <a:xfrm>
            <a:off x="2514640" y="4909586"/>
            <a:ext cx="800248" cy="665532"/>
            <a:chOff x="4102109" y="4876806"/>
            <a:chExt cx="800248" cy="66553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627D77B-D48E-8742-9029-230C2655B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4876806"/>
              <a:ext cx="785006" cy="47233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BE2886A-6623-2C48-9C8B-28A3005D1F6D}"/>
                </a:ext>
              </a:extLst>
            </p:cNvPr>
            <p:cNvSpPr txBox="1"/>
            <p:nvPr userDrawn="1"/>
          </p:nvSpPr>
          <p:spPr>
            <a:xfrm>
              <a:off x="4102109" y="5342283"/>
              <a:ext cx="8002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South Africa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B0CD4EA-4DFD-AC46-AACA-CD75F2CF474F}"/>
              </a:ext>
            </a:extLst>
          </p:cNvPr>
          <p:cNvGrpSpPr/>
          <p:nvPr userDrawn="1"/>
        </p:nvGrpSpPr>
        <p:grpSpPr>
          <a:xfrm>
            <a:off x="4107663" y="4909586"/>
            <a:ext cx="787804" cy="665532"/>
            <a:chOff x="5695132" y="4876806"/>
            <a:chExt cx="787804" cy="6655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A102033-9B9C-9A46-AE81-F46120CB7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132" y="4876806"/>
              <a:ext cx="785006" cy="47233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0BA2C3A-F625-F643-8A8A-B03383DD94FE}"/>
                </a:ext>
              </a:extLst>
            </p:cNvPr>
            <p:cNvSpPr txBox="1"/>
            <p:nvPr userDrawn="1"/>
          </p:nvSpPr>
          <p:spPr>
            <a:xfrm>
              <a:off x="5697930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Sri Lanka 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CD5113-BF58-4C44-BF72-F84EF04CF09C}"/>
              </a:ext>
            </a:extLst>
          </p:cNvPr>
          <p:cNvGrpSpPr/>
          <p:nvPr userDrawn="1"/>
        </p:nvGrpSpPr>
        <p:grpSpPr>
          <a:xfrm>
            <a:off x="5714792" y="4909586"/>
            <a:ext cx="785006" cy="661241"/>
            <a:chOff x="7302261" y="4876806"/>
            <a:chExt cx="785006" cy="66124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7F111DF-D5BB-EF47-B756-C49482116D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2261" y="4876806"/>
              <a:ext cx="785006" cy="472334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7A6C0E9-9E4D-AF46-97C8-F6B9A556E3E7}"/>
                </a:ext>
              </a:extLst>
            </p:cNvPr>
            <p:cNvSpPr txBox="1"/>
            <p:nvPr userDrawn="1"/>
          </p:nvSpPr>
          <p:spPr>
            <a:xfrm>
              <a:off x="7308862" y="5337992"/>
              <a:ext cx="77062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St Helena*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19EA0C-5D72-614F-BAB3-2022A87310FF}"/>
              </a:ext>
            </a:extLst>
          </p:cNvPr>
          <p:cNvGrpSpPr/>
          <p:nvPr userDrawn="1"/>
        </p:nvGrpSpPr>
        <p:grpSpPr>
          <a:xfrm>
            <a:off x="7318943" y="4914671"/>
            <a:ext cx="791787" cy="665532"/>
            <a:chOff x="8906412" y="4881891"/>
            <a:chExt cx="791787" cy="66553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6A5803F-EE97-CA4F-BADF-5454560F5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3193" y="4881891"/>
              <a:ext cx="785006" cy="472334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AAF723C-3291-6E49-9788-DF6BE0534E17}"/>
                </a:ext>
              </a:extLst>
            </p:cNvPr>
            <p:cNvSpPr txBox="1"/>
            <p:nvPr userDrawn="1"/>
          </p:nvSpPr>
          <p:spPr>
            <a:xfrm>
              <a:off x="8906412" y="534736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Switzerland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6C0CFA1-6406-6A49-AE66-05582E03D3FF}"/>
              </a:ext>
            </a:extLst>
          </p:cNvPr>
          <p:cNvGrpSpPr/>
          <p:nvPr userDrawn="1"/>
        </p:nvGrpSpPr>
        <p:grpSpPr>
          <a:xfrm>
            <a:off x="8906303" y="4909586"/>
            <a:ext cx="790788" cy="665532"/>
            <a:chOff x="10493772" y="4876806"/>
            <a:chExt cx="790788" cy="6655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A12A4B-003E-E948-BC65-6F51F1DB9B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876806"/>
              <a:ext cx="785006" cy="472334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7395397-18E4-AD46-9D56-521A7CC3B81A}"/>
                </a:ext>
              </a:extLst>
            </p:cNvPr>
            <p:cNvSpPr txBox="1"/>
            <p:nvPr userDrawn="1"/>
          </p:nvSpPr>
          <p:spPr>
            <a:xfrm>
              <a:off x="10493772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Tanzania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E092D97-A507-9C4D-9C54-9E57698DE098}"/>
              </a:ext>
            </a:extLst>
          </p:cNvPr>
          <p:cNvGrpSpPr/>
          <p:nvPr userDrawn="1"/>
        </p:nvGrpSpPr>
        <p:grpSpPr>
          <a:xfrm>
            <a:off x="10407954" y="4909586"/>
            <a:ext cx="865780" cy="645264"/>
            <a:chOff x="907440" y="5588176"/>
            <a:chExt cx="865780" cy="64526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2B3F295-BC0D-CF4C-B811-3AC2E22C4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5588176"/>
              <a:ext cx="785006" cy="47233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7B63ECC-C775-254E-A283-B6F8E2962E4E}"/>
                </a:ext>
              </a:extLst>
            </p:cNvPr>
            <p:cNvSpPr txBox="1"/>
            <p:nvPr userDrawn="1"/>
          </p:nvSpPr>
          <p:spPr>
            <a:xfrm>
              <a:off x="907440" y="6033385"/>
              <a:ext cx="8657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The Netherlands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F82A67D-CCDF-7711-D160-039383F2B3FA}"/>
              </a:ext>
            </a:extLst>
          </p:cNvPr>
          <p:cNvGrpSpPr/>
          <p:nvPr userDrawn="1"/>
        </p:nvGrpSpPr>
        <p:grpSpPr>
          <a:xfrm>
            <a:off x="1667783" y="5616973"/>
            <a:ext cx="8856433" cy="650349"/>
            <a:chOff x="2439330" y="5616973"/>
            <a:chExt cx="8856433" cy="65034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7EA994-2050-1245-BB72-5A987FC9B7BF}"/>
                </a:ext>
              </a:extLst>
            </p:cNvPr>
            <p:cNvGrpSpPr/>
            <p:nvPr userDrawn="1"/>
          </p:nvGrpSpPr>
          <p:grpSpPr>
            <a:xfrm>
              <a:off x="2439330" y="5616973"/>
              <a:ext cx="972000" cy="645264"/>
              <a:chOff x="2439330" y="5588176"/>
              <a:chExt cx="972000" cy="645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3078B2-2A84-F147-B837-B8FBEDB25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7DCCAD-2A45-3A42-85D3-77A8058D8E75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Trinidad &amp; Tobago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38C3B0B-27F0-6245-8266-06FBBA69B188}"/>
                </a:ext>
              </a:extLst>
            </p:cNvPr>
            <p:cNvGrpSpPr/>
            <p:nvPr userDrawn="1"/>
          </p:nvGrpSpPr>
          <p:grpSpPr>
            <a:xfrm>
              <a:off x="4105956" y="5616973"/>
              <a:ext cx="785006" cy="645264"/>
              <a:chOff x="4105956" y="5588176"/>
              <a:chExt cx="785006" cy="64526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2C8A08-B150-0348-9F80-48712DBCF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8E12DAC-E458-7F4B-9BE8-189BEFDBB4BA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Uganda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7F19E7D-9269-DF43-B685-09F71D37C162}"/>
                </a:ext>
              </a:extLst>
            </p:cNvPr>
            <p:cNvGrpSpPr/>
            <p:nvPr userDrawn="1"/>
          </p:nvGrpSpPr>
          <p:grpSpPr>
            <a:xfrm>
              <a:off x="5681033" y="5616973"/>
              <a:ext cx="816548" cy="640827"/>
              <a:chOff x="5681033" y="5588176"/>
              <a:chExt cx="816548" cy="64082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3B9F0E-A874-4E44-A68A-D730D5FB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2DC07E8-A6C2-C54E-A63C-3A890265E6E6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United Kingdom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75A73E-E36A-6047-8CBF-BA530F7ABE1A}"/>
                </a:ext>
              </a:extLst>
            </p:cNvPr>
            <p:cNvGrpSpPr/>
            <p:nvPr userDrawn="1"/>
          </p:nvGrpSpPr>
          <p:grpSpPr>
            <a:xfrm>
              <a:off x="7300044" y="5616973"/>
              <a:ext cx="786819" cy="640973"/>
              <a:chOff x="7300044" y="5588176"/>
              <a:chExt cx="786819" cy="64097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3A16C49-1CBF-7B40-9C43-036B82758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DD00D00-4194-A24D-BEA3-645953CE9124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Vietnam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533DDF-175E-BD44-972A-C4BA41219118}"/>
                </a:ext>
              </a:extLst>
            </p:cNvPr>
            <p:cNvGrpSpPr/>
            <p:nvPr userDrawn="1"/>
          </p:nvGrpSpPr>
          <p:grpSpPr>
            <a:xfrm>
              <a:off x="8912085" y="5622058"/>
              <a:ext cx="796318" cy="645264"/>
              <a:chOff x="8912085" y="5593261"/>
              <a:chExt cx="796318" cy="6452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2B8583-9F9A-B341-B2DD-076465B74C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53FF91-0341-684C-834C-07B3F33F512A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Zambia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5887AB0-D303-1649-AB12-BEE250CEE455}"/>
                </a:ext>
              </a:extLst>
            </p:cNvPr>
            <p:cNvGrpSpPr/>
            <p:nvPr userDrawn="1"/>
          </p:nvGrpSpPr>
          <p:grpSpPr>
            <a:xfrm>
              <a:off x="10499554" y="5616973"/>
              <a:ext cx="796209" cy="645264"/>
              <a:chOff x="10499554" y="5588176"/>
              <a:chExt cx="796209" cy="6452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68F083-D582-8F46-B48B-6751B5F33C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07FF089-8F3A-4742-A9B8-4C0B07E0EAD8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Zimbabwe</a:t>
                </a:r>
              </a:p>
            </p:txBody>
          </p:sp>
        </p:grp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ABB7F47D-A9C1-FE49-B071-70AF28AC643B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Our member countries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FC4A66F-CA82-4249-BFBF-3B50C0C2A80B}"/>
              </a:ext>
            </a:extLst>
          </p:cNvPr>
          <p:cNvGrpSpPr/>
          <p:nvPr userDrawn="1"/>
        </p:nvGrpSpPr>
        <p:grpSpPr>
          <a:xfrm>
            <a:off x="952478" y="2830002"/>
            <a:ext cx="785006" cy="647237"/>
            <a:chOff x="2535409" y="2776965"/>
            <a:chExt cx="785006" cy="6472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0DDD2B-DAA8-5B4C-80E0-B3AD54322B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776965"/>
              <a:ext cx="785006" cy="472334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8A9DE1E-DCEC-6444-AFCB-04A2386A814B}"/>
                </a:ext>
              </a:extLst>
            </p:cNvPr>
            <p:cNvSpPr txBox="1"/>
            <p:nvPr userDrawn="1"/>
          </p:nvSpPr>
          <p:spPr>
            <a:xfrm>
              <a:off x="2539691" y="3224147"/>
              <a:ext cx="7807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Cote d’Ivoire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8CBA13F-5F5A-A640-949B-AFF7609B0E1D}"/>
              </a:ext>
            </a:extLst>
          </p:cNvPr>
          <p:cNvGrpSpPr/>
          <p:nvPr userDrawn="1"/>
        </p:nvGrpSpPr>
        <p:grpSpPr>
          <a:xfrm>
            <a:off x="2526878" y="2829324"/>
            <a:ext cx="791948" cy="647915"/>
            <a:chOff x="5687583" y="2776287"/>
            <a:chExt cx="791948" cy="6479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F6429D-72CE-F340-96AF-5F6D35F9D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776287"/>
              <a:ext cx="785006" cy="472334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65D492F-360C-A043-BE82-88E274518A58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DPR Korea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0E30606-FE80-5C46-B5FA-E21018449AF9}"/>
              </a:ext>
            </a:extLst>
          </p:cNvPr>
          <p:cNvGrpSpPr/>
          <p:nvPr userDrawn="1"/>
        </p:nvGrpSpPr>
        <p:grpSpPr>
          <a:xfrm>
            <a:off x="5720479" y="2829324"/>
            <a:ext cx="791153" cy="647915"/>
            <a:chOff x="7295710" y="2776287"/>
            <a:chExt cx="791153" cy="647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070006-9B09-9C4A-9F94-28892AB78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776287"/>
              <a:ext cx="785006" cy="47233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722EC9-9CF5-9741-ABB2-497B63D723CC}"/>
                </a:ext>
              </a:extLst>
            </p:cNvPr>
            <p:cNvSpPr txBox="1"/>
            <p:nvPr userDrawn="1"/>
          </p:nvSpPr>
          <p:spPr>
            <a:xfrm>
              <a:off x="729571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Gambia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8CA5E83-ADA1-3E47-8149-87FF5E6C7802}"/>
              </a:ext>
            </a:extLst>
          </p:cNvPr>
          <p:cNvGrpSpPr/>
          <p:nvPr userDrawn="1"/>
        </p:nvGrpSpPr>
        <p:grpSpPr>
          <a:xfrm>
            <a:off x="7332409" y="2834409"/>
            <a:ext cx="790358" cy="647915"/>
            <a:chOff x="8907640" y="2781372"/>
            <a:chExt cx="790358" cy="6479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F31FC1-6FA9-3F48-A798-D7C125C06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781372"/>
              <a:ext cx="785006" cy="472334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2BA529-F0F1-E442-BF5F-AD9F875E9039}"/>
                </a:ext>
              </a:extLst>
            </p:cNvPr>
            <p:cNvSpPr txBox="1"/>
            <p:nvPr userDrawn="1"/>
          </p:nvSpPr>
          <p:spPr>
            <a:xfrm>
              <a:off x="8907640" y="32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Ghana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11497BC-304B-9A4E-BC11-DBF63D722B64}"/>
              </a:ext>
            </a:extLst>
          </p:cNvPr>
          <p:cNvGrpSpPr/>
          <p:nvPr userDrawn="1"/>
        </p:nvGrpSpPr>
        <p:grpSpPr>
          <a:xfrm>
            <a:off x="8919769" y="2836076"/>
            <a:ext cx="789560" cy="641163"/>
            <a:chOff x="10495000" y="2783039"/>
            <a:chExt cx="789560" cy="6411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F51B13-6794-C24D-93E5-3AAA12CE7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783039"/>
              <a:ext cx="785006" cy="47233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02BE4E6-4453-DE43-A2ED-7B971CA825D4}"/>
                </a:ext>
              </a:extLst>
            </p:cNvPr>
            <p:cNvSpPr txBox="1"/>
            <p:nvPr userDrawn="1"/>
          </p:nvSpPr>
          <p:spPr>
            <a:xfrm>
              <a:off x="1049500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Grenada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3FBE458-BE02-8E46-912D-015B7669732D}"/>
              </a:ext>
            </a:extLst>
          </p:cNvPr>
          <p:cNvGrpSpPr/>
          <p:nvPr userDrawn="1"/>
        </p:nvGrpSpPr>
        <p:grpSpPr>
          <a:xfrm>
            <a:off x="4112609" y="2840273"/>
            <a:ext cx="791948" cy="647901"/>
            <a:chOff x="5687583" y="2776301"/>
            <a:chExt cx="791948" cy="647901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C3D9FEB9-01C2-8C40-AF8E-7013B3DF5D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4525" y="2776301"/>
              <a:ext cx="785006" cy="472306"/>
            </a:xfrm>
            <a:prstGeom prst="rect">
              <a:avLst/>
            </a:prstGeom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BAAC692-BB01-634A-A5F3-8D778B947A23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EB3DAB-1DC5-F446-AFDB-94858AD7E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79" y="330903"/>
            <a:ext cx="10514029" cy="5807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154879-F3A1-3245-8F4B-EB8802CEE36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5CC8D5-56D0-584C-B77B-05B16E6547C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Global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D289-AC36-2645-B8E0-1F8B2D39BEA8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</a:t>
            </a:r>
            <a:r>
              <a:rPr lang="en-US" sz="2400" b="1" i="0" baseline="0"/>
              <a:t>450+</a:t>
            </a:r>
            <a:r>
              <a:rPr lang="en-US" sz="2400"/>
              <a:t> </a:t>
            </a:r>
            <a:r>
              <a:rPr lang="en-US" sz="2400" b="1" i="0" baseline="0"/>
              <a:t>staff</a:t>
            </a:r>
            <a:r>
              <a:rPr lang="en-US" sz="2400"/>
              <a:t> across </a:t>
            </a:r>
            <a:r>
              <a:rPr lang="en-US" sz="2400" b="1" i="0" baseline="0"/>
              <a:t>26</a:t>
            </a:r>
            <a:r>
              <a:rPr lang="en-US" sz="2400"/>
              <a:t> </a:t>
            </a:r>
            <a:r>
              <a:rPr lang="en-US" sz="2400" b="1" i="0" baseline="0"/>
              <a:t>locations</a:t>
            </a:r>
            <a:r>
              <a:rPr lang="en-US" sz="2400"/>
              <a:t>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EE84-F07C-1044-8765-2D8A87A07E09}"/>
              </a:ext>
            </a:extLst>
          </p:cNvPr>
          <p:cNvSpPr txBox="1"/>
          <p:nvPr/>
        </p:nvSpPr>
        <p:spPr>
          <a:xfrm>
            <a:off x="1865765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190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70616-8291-8C4E-8274-41394FFABCE5}"/>
              </a:ext>
            </a:extLst>
          </p:cNvPr>
          <p:cNvSpPr txBox="1"/>
          <p:nvPr/>
        </p:nvSpPr>
        <p:spPr>
          <a:xfrm>
            <a:off x="3492830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265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6833F-E1BB-8E45-A9FD-1BBD66F5A80D}"/>
              </a:ext>
            </a:extLst>
          </p:cNvPr>
          <p:cNvSpPr txBox="1"/>
          <p:nvPr userDrawn="1"/>
        </p:nvSpPr>
        <p:spPr>
          <a:xfrm>
            <a:off x="552928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CABI Centre</a:t>
            </a:r>
          </a:p>
        </p:txBody>
      </p:sp>
    </p:spTree>
    <p:extLst>
      <p:ext uri="{BB962C8B-B14F-4D97-AF65-F5344CB8AC3E}">
        <p14:creationId xmlns:p14="http://schemas.microsoft.com/office/powerpoint/2010/main" val="98808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/>
              <a:t>Quote or pull-out text to go in here just a few lines to make or enforce a point. Quote marks if direct quote.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/>
              <a:t>Quote or pull-out text to go in here just a few lines to make or enforce a point. Quote marks if direct quote.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60" y="44825"/>
            <a:ext cx="12215919" cy="34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585281" y="4278250"/>
            <a:ext cx="11021438" cy="11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/>
              <a:t>CABI as an international intergovernmental not-for-profit organization, gratefully acknowledges the generous support received from our many donors, sponsors and partners. In particular we thank our Member Countries for their vital financial and strategic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-11960" y="44825"/>
            <a:ext cx="12215919" cy="34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499348" y="3708618"/>
            <a:ext cx="11193301" cy="11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/>
              <a:t>We gratefully acknowledge the support of our national and international partners, as well as our lead donors who make the global implementation of </a:t>
            </a:r>
            <a:r>
              <a:rPr lang="en-GB" sz="1800" err="1"/>
              <a:t>PlantwisePlus</a:t>
            </a:r>
            <a:r>
              <a:rPr lang="en-GB" sz="1800"/>
              <a:t> possible.</a:t>
            </a:r>
          </a:p>
        </p:txBody>
      </p:sp>
      <p:pic>
        <p:nvPicPr>
          <p:cNvPr id="4" name="Picture Placeholder 21">
            <a:extLst>
              <a:ext uri="{FF2B5EF4-FFF2-40B4-BE49-F238E27FC236}">
                <a16:creationId xmlns:a16="http://schemas.microsoft.com/office/drawing/2014/main" id="{5FD82D97-4822-7FAB-FE89-C936EA6C6582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889" y="4973682"/>
            <a:ext cx="1743361" cy="7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22">
            <a:extLst>
              <a:ext uri="{FF2B5EF4-FFF2-40B4-BE49-F238E27FC236}">
                <a16:creationId xmlns:a16="http://schemas.microsoft.com/office/drawing/2014/main" id="{863B5C95-C6B6-4436-977D-B8EC1AB3A7D4}"/>
              </a:ext>
            </a:extLst>
          </p:cNvPr>
          <p:cNvPicPr>
            <a:picLocks noGrp="1"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9" b="12936"/>
          <a:stretch/>
        </p:blipFill>
        <p:spPr bwMode="auto">
          <a:xfrm>
            <a:off x="938064" y="4973682"/>
            <a:ext cx="2358812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0FF01-343B-67E9-14DB-FACEDF316F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9090" y="4973682"/>
            <a:ext cx="1186089" cy="78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F676B-56DC-5A10-2E13-DFDCE26FC8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27393" y="4907040"/>
            <a:ext cx="2359282" cy="788400"/>
          </a:xfrm>
          <a:prstGeom prst="rect">
            <a:avLst/>
          </a:prstGeom>
        </p:spPr>
      </p:pic>
      <p:pic>
        <p:nvPicPr>
          <p:cNvPr id="9" name="Picture 8" descr="A logo with kangaroos and a shield&#10;&#10;Description automatically generated">
            <a:extLst>
              <a:ext uri="{FF2B5EF4-FFF2-40B4-BE49-F238E27FC236}">
                <a16:creationId xmlns:a16="http://schemas.microsoft.com/office/drawing/2014/main" id="{E2E91A26-8AE5-6CAF-89CC-C8AA3D9628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74464" y="4907040"/>
            <a:ext cx="1490870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76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looking at a leaf&#10;&#10;Description automatically generated">
            <a:extLst>
              <a:ext uri="{FF2B5EF4-FFF2-40B4-BE49-F238E27FC236}">
                <a16:creationId xmlns:a16="http://schemas.microsoft.com/office/drawing/2014/main" id="{C251715A-482E-BF8D-EBEA-6FD5F9F34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E27338-0A72-1F4D-B7D3-B8A2B9F24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err="1"/>
              <a:t>Programme</a:t>
            </a:r>
            <a:r>
              <a:rPr lang="en-US"/>
              <a:t> scale-out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42DED-F15E-F143-A1BE-EBA580E7B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PlantwisePlus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EA7B5-5A8E-F540-BBFF-50779E46B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9225A3-A1DA-7F43-BB87-C53CE8F5FB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CC3F2-6A79-8A46-BB43-50D94DC6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7677-EEAA-4165-7376-EB60324F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Additional components</a:t>
            </a:r>
            <a:endParaRPr lang="en-US" dirty="0"/>
          </a:p>
        </p:txBody>
      </p:sp>
      <p:pic>
        <p:nvPicPr>
          <p:cNvPr id="11" name="Picture Placeholder 10" descr="Ladybug with solid fill">
            <a:extLst>
              <a:ext uri="{FF2B5EF4-FFF2-40B4-BE49-F238E27FC236}">
                <a16:creationId xmlns:a16="http://schemas.microsoft.com/office/drawing/2014/main" id="{B1C3C5A0-778B-0DF1-271C-8EFDEA54C3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1733" y="1371757"/>
            <a:ext cx="1039524" cy="1039523"/>
          </a:xfrm>
        </p:spPr>
      </p:pic>
      <p:pic>
        <p:nvPicPr>
          <p:cNvPr id="14" name="Picture Placeholder 13" descr="Coins with solid fill">
            <a:extLst>
              <a:ext uri="{FF2B5EF4-FFF2-40B4-BE49-F238E27FC236}">
                <a16:creationId xmlns:a16="http://schemas.microsoft.com/office/drawing/2014/main" id="{297C8586-E3CC-919F-1C48-4DD243273A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81733" y="4322775"/>
            <a:ext cx="1039524" cy="1039523"/>
          </a:xfrm>
        </p:spPr>
      </p:pic>
      <p:pic>
        <p:nvPicPr>
          <p:cNvPr id="13" name="Picture Placeholder 12" descr="Seeds with solid fill">
            <a:extLst>
              <a:ext uri="{FF2B5EF4-FFF2-40B4-BE49-F238E27FC236}">
                <a16:creationId xmlns:a16="http://schemas.microsoft.com/office/drawing/2014/main" id="{6188EAA3-79A5-5401-427D-B723B43473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81733" y="2847266"/>
            <a:ext cx="1039524" cy="103952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0463E-6493-69CE-348C-467312943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2909711"/>
            <a:ext cx="5957633" cy="7385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Augmentative biocontrol and biopesticide solutions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58C77C-629D-FA04-8CD0-C97A7D2A1B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4406740"/>
            <a:ext cx="5957633" cy="848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New income opportunities for rural youth, women and men</a:t>
            </a:r>
            <a:endParaRPr lang="en-US" dirty="0"/>
          </a:p>
        </p:txBody>
      </p:sp>
      <p:pic>
        <p:nvPicPr>
          <p:cNvPr id="10" name="Picture Placeholder 9" descr="A person in a colorful dress standing under a vine with fruit from it&#10;&#10;Description automatically generated">
            <a:extLst>
              <a:ext uri="{FF2B5EF4-FFF2-40B4-BE49-F238E27FC236}">
                <a16:creationId xmlns:a16="http://schemas.microsoft.com/office/drawing/2014/main" id="{ECD28671-D108-0AF5-F67E-151765AD93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8"/>
          <a:srcRect l="50950" r="14390" b="-193"/>
          <a:stretch/>
        </p:blipFill>
        <p:spPr>
          <a:xfrm>
            <a:off x="0" y="0"/>
            <a:ext cx="3270040" cy="63006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99835-9FCF-BA51-6C14-88EF016DA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1673119"/>
            <a:ext cx="6413789" cy="4361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Arial"/>
              </a:rPr>
              <a:t>Classical biocontrol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7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4B78-7C9B-31C9-8F0D-7595D26A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 and out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1035-8904-D747-42E5-2564E97D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811" y="1253331"/>
            <a:ext cx="777199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Scaling up: </a:t>
            </a:r>
            <a:r>
              <a:rPr lang="en-US" dirty="0"/>
              <a:t>growing the breadth or number of activities present in one country. </a:t>
            </a:r>
          </a:p>
          <a:p>
            <a:pPr marL="720000" lvl="1" indent="-36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Delivering the full core and focus country offerings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b="1" dirty="0"/>
              <a:t>Scaling out: </a:t>
            </a:r>
            <a:r>
              <a:rPr lang="en-US" dirty="0"/>
              <a:t>expanding </a:t>
            </a:r>
            <a:r>
              <a:rPr lang="en-US" dirty="0" err="1"/>
              <a:t>programme</a:t>
            </a:r>
            <a:r>
              <a:rPr lang="en-US" dirty="0"/>
              <a:t> interventions to additional countries. </a:t>
            </a:r>
          </a:p>
          <a:p>
            <a:pPr marL="720000" lvl="1" indent="-36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Transitioning core countries to become focus countries</a:t>
            </a:r>
          </a:p>
          <a:p>
            <a:pPr marL="720000" lvl="1" indent="-36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new countries to the </a:t>
            </a:r>
            <a:r>
              <a:rPr lang="en-US" dirty="0" err="1"/>
              <a:t>PlantwisePlus</a:t>
            </a:r>
            <a:r>
              <a:rPr lang="en-US" dirty="0"/>
              <a:t> group</a:t>
            </a:r>
            <a:endParaRPr lang="en-GB" dirty="0"/>
          </a:p>
        </p:txBody>
      </p:sp>
      <p:pic>
        <p:nvPicPr>
          <p:cNvPr id="6" name="Picture Placeholder 5" descr="A person holding onions in a field&#10;&#10;Description automatically generated">
            <a:extLst>
              <a:ext uri="{FF2B5EF4-FFF2-40B4-BE49-F238E27FC236}">
                <a16:creationId xmlns:a16="http://schemas.microsoft.com/office/drawing/2014/main" id="{19840596-8367-FF98-0649-4D5A1E3ADC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/>
        </p:blipFill>
        <p:spPr/>
      </p:pic>
    </p:spTree>
    <p:extLst>
      <p:ext uri="{BB962C8B-B14F-4D97-AF65-F5344CB8AC3E}">
        <p14:creationId xmlns:p14="http://schemas.microsoft.com/office/powerpoint/2010/main" val="220029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2483-A4ED-E60F-E642-296260AC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8258848" cy="1325563"/>
          </a:xfrm>
        </p:spPr>
        <p:txBody>
          <a:bodyPr>
            <a:normAutofit fontScale="90000"/>
          </a:bodyPr>
          <a:lstStyle/>
          <a:p>
            <a:r>
              <a:rPr lang="en-US"/>
              <a:t>Contributing to the </a:t>
            </a:r>
            <a:br>
              <a:rPr lang="en-US"/>
            </a:br>
            <a:r>
              <a:rPr lang="en-US"/>
              <a:t>Sustainable Development Goals</a:t>
            </a:r>
            <a:endParaRPr lang="en-GB"/>
          </a:p>
        </p:txBody>
      </p:sp>
      <p:pic>
        <p:nvPicPr>
          <p:cNvPr id="11" name="Picture Placeholder 10" descr="A person sitting in front of a pile of fruit&#10;&#10;Description automatically generated">
            <a:extLst>
              <a:ext uri="{FF2B5EF4-FFF2-40B4-BE49-F238E27FC236}">
                <a16:creationId xmlns:a16="http://schemas.microsoft.com/office/drawing/2014/main" id="{31BCB7CE-D2A1-B488-2A2F-8E8BD5CDBC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870CE-F028-2DE3-A046-2061D0EA0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7903" y="1887534"/>
            <a:ext cx="2921289" cy="1039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Reducing crop losses and supporting income-generating opportunities</a:t>
            </a:r>
            <a:endParaRPr lang="en-GB" sz="2000"/>
          </a:p>
        </p:txBody>
      </p:sp>
      <p:pic>
        <p:nvPicPr>
          <p:cNvPr id="13" name="Picture Placeholder 12" descr="A red sign with white people and text&#10;&#10;Description automatically generated">
            <a:extLst>
              <a:ext uri="{FF2B5EF4-FFF2-40B4-BE49-F238E27FC236}">
                <a16:creationId xmlns:a16="http://schemas.microsoft.com/office/drawing/2014/main" id="{D3BC3AD1-5904-0AF8-6DE1-4D85F830D0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white bowl with steam and text&#10;&#10;Description automatically generated">
            <a:extLst>
              <a:ext uri="{FF2B5EF4-FFF2-40B4-BE49-F238E27FC236}">
                <a16:creationId xmlns:a16="http://schemas.microsoft.com/office/drawing/2014/main" id="{5BE76774-4B86-DA87-B035-CCACC8E37B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758DE3-BD27-40F8-8B23-89C001E7E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7903" y="3379636"/>
            <a:ext cx="2631067" cy="10395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Reducing reliance on highly-hazardous pesticides</a:t>
            </a:r>
            <a:endParaRPr lang="en-GB"/>
          </a:p>
        </p:txBody>
      </p:sp>
      <p:pic>
        <p:nvPicPr>
          <p:cNvPr id="18" name="Picture Placeholder 17" descr="A red sign with white text and symbols&#10;&#10;Description automatically generated">
            <a:extLst>
              <a:ext uri="{FF2B5EF4-FFF2-40B4-BE49-F238E27FC236}">
                <a16:creationId xmlns:a16="http://schemas.microsoft.com/office/drawing/2014/main" id="{904ED24E-B2E8-A30D-F561-33BB57BC27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631CD-667E-1D70-28A7-8DC97A0011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7902" y="4841728"/>
            <a:ext cx="2631067" cy="103837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Facilitating women’s access to advisory services</a:t>
            </a:r>
            <a:endParaRPr lang="en-GB"/>
          </a:p>
        </p:txBody>
      </p:sp>
      <p:pic>
        <p:nvPicPr>
          <p:cNvPr id="19" name="Picture Placeholder 12">
            <a:extLst>
              <a:ext uri="{FF2B5EF4-FFF2-40B4-BE49-F238E27FC236}">
                <a16:creationId xmlns:a16="http://schemas.microsoft.com/office/drawing/2014/main" id="{81256DF4-0A39-0F90-C3A2-2757905AC4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987" y="1890711"/>
            <a:ext cx="1039523" cy="1039523"/>
          </a:xfrm>
          <a:prstGeom prst="rect">
            <a:avLst/>
          </a:prstGeom>
        </p:spPr>
      </p:pic>
      <p:pic>
        <p:nvPicPr>
          <p:cNvPr id="20" name="Picture Placeholder 15">
            <a:extLst>
              <a:ext uri="{FF2B5EF4-FFF2-40B4-BE49-F238E27FC236}">
                <a16:creationId xmlns:a16="http://schemas.microsoft.com/office/drawing/2014/main" id="{6B5A0033-255B-231C-5353-D69C003573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987" y="3366220"/>
            <a:ext cx="1039523" cy="1039523"/>
          </a:xfrm>
          <a:prstGeom prst="rect">
            <a:avLst/>
          </a:prstGeom>
        </p:spPr>
      </p:pic>
      <p:pic>
        <p:nvPicPr>
          <p:cNvPr id="21" name="Picture Placeholder 17">
            <a:extLst>
              <a:ext uri="{FF2B5EF4-FFF2-40B4-BE49-F238E27FC236}">
                <a16:creationId xmlns:a16="http://schemas.microsoft.com/office/drawing/2014/main" id="{42D8A680-2BF9-22EF-B07C-8332658071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987" y="4841729"/>
            <a:ext cx="1039523" cy="1039523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AE341F9-A7AA-F228-D36E-691EC0D3E47F}"/>
              </a:ext>
            </a:extLst>
          </p:cNvPr>
          <p:cNvSpPr txBox="1">
            <a:spLocks/>
          </p:cNvSpPr>
          <p:nvPr/>
        </p:nvSpPr>
        <p:spPr>
          <a:xfrm>
            <a:off x="9209593" y="1920867"/>
            <a:ext cx="2499808" cy="1006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Climate-resilient plant health advice</a:t>
            </a:r>
            <a:endParaRPr lang="en-GB" sz="200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44D42DF-5253-8C6A-B448-AB48F8EF8A74}"/>
              </a:ext>
            </a:extLst>
          </p:cNvPr>
          <p:cNvSpPr txBox="1">
            <a:spLocks/>
          </p:cNvSpPr>
          <p:nvPr/>
        </p:nvSpPr>
        <p:spPr>
          <a:xfrm>
            <a:off x="9209592" y="4841729"/>
            <a:ext cx="2631067" cy="10383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/>
              <a:t>Building in-country capacity on plant health threats</a:t>
            </a:r>
            <a:endParaRPr lang="en-GB" sz="200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AAEE207-AFFF-DF59-0C78-A9E573ABD6A1}"/>
              </a:ext>
            </a:extLst>
          </p:cNvPr>
          <p:cNvSpPr txBox="1">
            <a:spLocks/>
          </p:cNvSpPr>
          <p:nvPr/>
        </p:nvSpPr>
        <p:spPr>
          <a:xfrm>
            <a:off x="9209592" y="3366218"/>
            <a:ext cx="2806992" cy="103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Prevention or control of invasive species and protecting biodiversity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83432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green and yellow peppers&#10;&#10;Description automatically generated">
            <a:extLst>
              <a:ext uri="{FF2B5EF4-FFF2-40B4-BE49-F238E27FC236}">
                <a16:creationId xmlns:a16="http://schemas.microsoft.com/office/drawing/2014/main" id="{47CF65A4-7E6B-215F-9252-8B113FA84E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EA26D-3FA0-51A0-6FA0-026AD78370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941127" cy="6289675"/>
          </a:xfrm>
          <a:gradFill>
            <a:gsLst>
              <a:gs pos="0">
                <a:schemeClr val="tx1">
                  <a:alpha val="79690"/>
                </a:schemeClr>
              </a:gs>
              <a:gs pos="84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608CB6-7897-EA10-1500-ADA46A5C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0352"/>
            <a:ext cx="5365173" cy="5008970"/>
          </a:xfrm>
        </p:spPr>
        <p:txBody>
          <a:bodyPr>
            <a:noAutofit/>
          </a:bodyPr>
          <a:lstStyle/>
          <a:p>
            <a:r>
              <a:rPr lang="en-US" sz="4000"/>
              <a:t>We look forward to future collaborations with our partners and continuing to support smallholder farmers with sustainable crop practices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31712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1D46F-6BAA-2F66-AAB4-E4F6216CB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92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92D7-E00E-D2EB-CF5B-9D78F36C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Sustainable crop production with </a:t>
            </a:r>
            <a:r>
              <a:rPr lang="en-US" err="1"/>
              <a:t>PlantwisePlus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B75C-D590-9548-CBD9-2757283E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80010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 err="1"/>
              <a:t>PlantwisePlus</a:t>
            </a:r>
            <a:r>
              <a:rPr lang="en-US" dirty="0"/>
              <a:t> aims to reach </a:t>
            </a:r>
            <a:r>
              <a:rPr lang="en-US" b="1" dirty="0"/>
              <a:t>75 million smallholder farmers</a:t>
            </a:r>
            <a:r>
              <a:rPr lang="en-US" dirty="0"/>
              <a:t> in low and lower-middle-income countries, providing them with access to the knowledge and skills they need to improve their production practices.</a:t>
            </a:r>
          </a:p>
          <a:p>
            <a:r>
              <a:rPr lang="en-US" dirty="0"/>
              <a:t>This will be achieved by supporting countries to </a:t>
            </a:r>
            <a:r>
              <a:rPr lang="en-US" b="1" dirty="0"/>
              <a:t>predict</a:t>
            </a:r>
            <a:r>
              <a:rPr lang="en-US" dirty="0"/>
              <a:t>, </a:t>
            </a:r>
            <a:r>
              <a:rPr lang="en-US" b="1" dirty="0"/>
              <a:t>prevent</a:t>
            </a:r>
            <a:r>
              <a:rPr lang="en-US" dirty="0"/>
              <a:t>, and </a:t>
            </a:r>
            <a:r>
              <a:rPr lang="en-US" b="1" dirty="0"/>
              <a:t>prepare</a:t>
            </a:r>
            <a:r>
              <a:rPr lang="en-US" dirty="0"/>
              <a:t> for plant health threats in the face of a changing climate. </a:t>
            </a:r>
            <a:endParaRPr lang="en-US" dirty="0">
              <a:cs typeface="Arial"/>
            </a:endParaRPr>
          </a:p>
          <a:p>
            <a:r>
              <a:rPr lang="en-US" dirty="0"/>
              <a:t>This ensures that smallholder farmers reduce their crop losses and </a:t>
            </a:r>
            <a:r>
              <a:rPr lang="en-US" b="1" dirty="0"/>
              <a:t>produce</a:t>
            </a:r>
            <a:r>
              <a:rPr lang="en-US" dirty="0"/>
              <a:t> more and safer food through sustainable crop production practices.</a:t>
            </a:r>
            <a:endParaRPr lang="en-GB" dirty="0"/>
          </a:p>
        </p:txBody>
      </p:sp>
      <p:pic>
        <p:nvPicPr>
          <p:cNvPr id="6" name="Picture Placeholder 5" descr="A person holding a phone in a corn field&#10;&#10;Description automatically generated">
            <a:extLst>
              <a:ext uri="{FF2B5EF4-FFF2-40B4-BE49-F238E27FC236}">
                <a16:creationId xmlns:a16="http://schemas.microsoft.com/office/drawing/2014/main" id="{C65E3508-920A-76BB-49C0-BC442753CE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91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plate of vegetables&#10;&#10;Description automatically generated">
            <a:extLst>
              <a:ext uri="{FF2B5EF4-FFF2-40B4-BE49-F238E27FC236}">
                <a16:creationId xmlns:a16="http://schemas.microsoft.com/office/drawing/2014/main" id="{3EEAE727-BEB7-0312-D1A5-5E407465FB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89675"/>
          </a:xfrm>
          <a:noFill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E6E34-1C86-03A6-55F8-CAB452F6D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6020" y="0"/>
            <a:ext cx="7805980" cy="6289675"/>
          </a:xfrm>
          <a:gradFill>
            <a:gsLst>
              <a:gs pos="0">
                <a:schemeClr val="tx1">
                  <a:alpha val="95392"/>
                </a:schemeClr>
              </a:gs>
              <a:gs pos="83000">
                <a:srgbClr val="000000">
                  <a:alpha val="30000"/>
                  <a:lumMod val="0"/>
                </a:srgb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7CE077-D357-8D35-D428-661C7D82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365550"/>
            <a:ext cx="5669701" cy="49120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</a:t>
            </a:r>
            <a:r>
              <a:rPr lang="en-US" sz="3200" dirty="0"/>
              <a:t>o empower women and </a:t>
            </a:r>
            <a:br>
              <a:rPr lang="en-US" sz="3200" dirty="0"/>
            </a:br>
            <a:r>
              <a:rPr lang="en-US" sz="3200" dirty="0"/>
              <a:t>men smallholder farmers to manage evolving plant health threats, increase their incomes, improve food security and safety, and reduce biodiversity loss through the promotion of sustainable crop production practices.</a:t>
            </a:r>
            <a:endParaRPr lang="en-GB" sz="32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8265A-EA47-0CA4-64D5-F00D6AC6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209627" cy="1325563"/>
          </a:xfrm>
        </p:spPr>
        <p:txBody>
          <a:bodyPr anchor="t">
            <a:normAutofit/>
          </a:bodyPr>
          <a:lstStyle/>
          <a:p>
            <a:r>
              <a:rPr lang="en-US" err="1"/>
              <a:t>Programme</a:t>
            </a:r>
            <a:r>
              <a:rPr lang="en-US"/>
              <a:t> vision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5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BBC5D9-B937-1347-4A53-4B95AF7D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strong foundations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F2AA0E-7AA3-2699-1D32-BDC70979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err="1"/>
              <a:t>Plantwise</a:t>
            </a:r>
            <a:r>
              <a:rPr lang="en-US" dirty="0"/>
              <a:t> (2011-2020) delivered plant health advice to 54 million smallholders in over 30 countries, training 13,200+ plant doctors and establishing 5,000+ plant clinics.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b="1" dirty="0"/>
              <a:t>Proof-of-concept</a:t>
            </a:r>
            <a:r>
              <a:rPr lang="en-US" dirty="0"/>
              <a:t> (2021-2023) evaluated as:</a:t>
            </a:r>
            <a:endParaRPr lang="en-US" dirty="0">
              <a:cs typeface="Arial"/>
            </a:endParaRPr>
          </a:p>
          <a:p>
            <a:pPr marL="719455" lvl="1" indent="-35941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Highly relevant, addressing the needs and expectations of plant health system actors</a:t>
            </a:r>
            <a:endParaRPr lang="en-US" dirty="0">
              <a:cs typeface="Arial"/>
            </a:endParaRPr>
          </a:p>
          <a:p>
            <a:pPr marL="719455" lvl="1" indent="-35941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Aligned with government agriculture policies and donor community goals</a:t>
            </a:r>
            <a:endParaRPr lang="en-US" dirty="0">
              <a:cs typeface="Arial"/>
            </a:endParaRPr>
          </a:p>
          <a:p>
            <a:pPr marL="719455" lvl="1" indent="-35941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Collaborative, demonstrating strong coherence and engagement with other organizations</a:t>
            </a:r>
            <a:endParaRPr lang="en-GB" dirty="0">
              <a:cs typeface="Arial" panose="020B0604020202020204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2A33B79-FFF9-D73C-8F7A-4EDD3B0F24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/>
        </p:blipFill>
        <p:spPr/>
      </p:pic>
    </p:spTree>
    <p:extLst>
      <p:ext uri="{BB962C8B-B14F-4D97-AF65-F5344CB8AC3E}">
        <p14:creationId xmlns:p14="http://schemas.microsoft.com/office/powerpoint/2010/main" val="311023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622A-C86D-70AB-A2F2-28DB350B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challenges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4D9E1-E0EC-DA93-CB72-672D811B5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332000"/>
            <a:ext cx="7771990" cy="48815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PlantwisePlus</a:t>
            </a:r>
            <a:r>
              <a:rPr lang="en-US" dirty="0"/>
              <a:t> addresses three key challenges for smallholder production:  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Pest and invasive species outbreaks pose a threat to food security requiring countries to be able to </a:t>
            </a:r>
            <a:r>
              <a:rPr lang="en-US" b="1" dirty="0"/>
              <a:t>predict</a:t>
            </a:r>
            <a:r>
              <a:rPr lang="en-US" dirty="0"/>
              <a:t>, </a:t>
            </a:r>
            <a:r>
              <a:rPr lang="en-US" b="1" dirty="0"/>
              <a:t>prevent</a:t>
            </a:r>
            <a:r>
              <a:rPr lang="en-US" dirty="0"/>
              <a:t>, and </a:t>
            </a:r>
            <a:r>
              <a:rPr lang="en-US" b="1" dirty="0"/>
              <a:t>prepare </a:t>
            </a:r>
            <a:r>
              <a:rPr lang="en-US" dirty="0"/>
              <a:t>for priority pests and share alerts and advice with smallholder farmers.</a:t>
            </a:r>
            <a:endParaRPr lang="en-US" dirty="0"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Insufficient awareness</a:t>
            </a:r>
            <a:r>
              <a:rPr lang="en-US" dirty="0"/>
              <a:t> among farmers and </a:t>
            </a:r>
            <a:r>
              <a:rPr lang="en-US" dirty="0" err="1"/>
              <a:t>agri-service</a:t>
            </a:r>
            <a:r>
              <a:rPr lang="en-US" dirty="0"/>
              <a:t> providers on the risks of excessive pesticide use is coupled with inadequate access to affordable and effective lower-risk alternatives</a:t>
            </a:r>
            <a:endParaRPr lang="en-US" dirty="0"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Agri-service</a:t>
            </a:r>
            <a:r>
              <a:rPr lang="en-US" dirty="0"/>
              <a:t> providers need to have better knowledge of IPM and be </a:t>
            </a:r>
            <a:r>
              <a:rPr lang="en-US" b="1" dirty="0"/>
              <a:t>empowered to support more smallholder farmers</a:t>
            </a:r>
            <a:endParaRPr lang="en-US" b="1" dirty="0">
              <a:cs typeface="Arial"/>
            </a:endParaRPr>
          </a:p>
        </p:txBody>
      </p:sp>
      <p:pic>
        <p:nvPicPr>
          <p:cNvPr id="10" name="Picture Placeholder 9" descr="A person pouring water from a pipe into a bucket&#10;&#10;Description automatically generated">
            <a:extLst>
              <a:ext uri="{FF2B5EF4-FFF2-40B4-BE49-F238E27FC236}">
                <a16:creationId xmlns:a16="http://schemas.microsoft.com/office/drawing/2014/main" id="{E153A04F-94D0-15C5-4A11-1C9C899E50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" r="10"/>
          <a:stretch/>
        </p:blipFill>
        <p:spPr/>
      </p:pic>
    </p:spTree>
    <p:extLst>
      <p:ext uri="{BB962C8B-B14F-4D97-AF65-F5344CB8AC3E}">
        <p14:creationId xmlns:p14="http://schemas.microsoft.com/office/powerpoint/2010/main" val="332502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CEFD-0785-CE6B-E4AE-3BCE8739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pathways</a:t>
            </a:r>
            <a:endParaRPr lang="en-GB" dirty="0"/>
          </a:p>
        </p:txBody>
      </p:sp>
      <p:pic>
        <p:nvPicPr>
          <p:cNvPr id="17" name="Picture Placeholder 16" descr="Two women in a field&#10;&#10;Description automatically generated">
            <a:extLst>
              <a:ext uri="{FF2B5EF4-FFF2-40B4-BE49-F238E27FC236}">
                <a16:creationId xmlns:a16="http://schemas.microsoft.com/office/drawing/2014/main" id="{3791D7E6-27E6-90B5-583A-6C5FCCB690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62313" cy="628850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A853E-1727-5311-ACDC-2CCA47F31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1472623"/>
            <a:ext cx="6413789" cy="436130"/>
          </a:xfrm>
        </p:spPr>
        <p:txBody>
          <a:bodyPr>
            <a:normAutofit/>
          </a:bodyPr>
          <a:lstStyle/>
          <a:p>
            <a:r>
              <a:rPr lang="en-US" sz="2400" b="1" dirty="0"/>
              <a:t>Pest preparedness</a:t>
            </a:r>
            <a:endParaRPr lang="en-GB" sz="2400" b="1" dirty="0"/>
          </a:p>
        </p:txBody>
      </p:sp>
      <p:pic>
        <p:nvPicPr>
          <p:cNvPr id="11" name="Picture Placeholder 10" descr="A green bug with long legs&#10;&#10;Description automatically generated">
            <a:extLst>
              <a:ext uri="{FF2B5EF4-FFF2-40B4-BE49-F238E27FC236}">
                <a16:creationId xmlns:a16="http://schemas.microsoft.com/office/drawing/2014/main" id="{669986C5-D362-659A-BAB7-F9B1817FCE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557" t="-1" r="-20413" b="145"/>
          <a:stretch/>
        </p:blipFill>
        <p:spPr>
          <a:xfrm>
            <a:off x="3581400" y="1504848"/>
            <a:ext cx="1039524" cy="1039523"/>
          </a:xfrm>
        </p:spPr>
      </p:pic>
      <p:pic>
        <p:nvPicPr>
          <p:cNvPr id="13" name="Picture Placeholder 12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C535692E-E44E-AE38-B450-6BA23B60FF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2" r="6842"/>
          <a:stretch>
            <a:fillRect/>
          </a:stretch>
        </p:blipFill>
        <p:spPr>
          <a:xfrm>
            <a:off x="3581400" y="3002060"/>
            <a:ext cx="1039524" cy="103952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2B66C-62CB-4F49-F542-585E26BB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2943877"/>
            <a:ext cx="6413789" cy="436130"/>
          </a:xfrm>
        </p:spPr>
        <p:txBody>
          <a:bodyPr>
            <a:normAutofit/>
          </a:bodyPr>
          <a:lstStyle/>
          <a:p>
            <a:r>
              <a:rPr lang="en-US" sz="2400" b="1"/>
              <a:t>Pesticide risk reduction</a:t>
            </a:r>
            <a:endParaRPr lang="en-GB" sz="2400" b="1"/>
          </a:p>
        </p:txBody>
      </p:sp>
      <p:pic>
        <p:nvPicPr>
          <p:cNvPr id="15" name="Picture Placeholder 14" descr="A green icon of a farmer holding a cell phone&#10;&#10;Description automatically generated">
            <a:extLst>
              <a:ext uri="{FF2B5EF4-FFF2-40B4-BE49-F238E27FC236}">
                <a16:creationId xmlns:a16="http://schemas.microsoft.com/office/drawing/2014/main" id="{D59AF733-5667-D907-7720-4C9745050B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4633196"/>
            <a:ext cx="1039524" cy="103952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6A3A26-D19E-742D-C8C8-1B03D0D2E3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4415131"/>
            <a:ext cx="6413789" cy="436130"/>
          </a:xfrm>
        </p:spPr>
        <p:txBody>
          <a:bodyPr>
            <a:normAutofit/>
          </a:bodyPr>
          <a:lstStyle/>
          <a:p>
            <a:r>
              <a:rPr lang="en-US" sz="2400" b="1"/>
              <a:t>Farmer advisory</a:t>
            </a:r>
            <a:endParaRPr lang="en-GB" sz="2400" b="1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CA90677-04CD-EF1C-C9A2-A9F321111140}"/>
              </a:ext>
            </a:extLst>
          </p:cNvPr>
          <p:cNvSpPr txBox="1">
            <a:spLocks/>
          </p:cNvSpPr>
          <p:nvPr/>
        </p:nvSpPr>
        <p:spPr>
          <a:xfrm>
            <a:off x="4940011" y="1867337"/>
            <a:ext cx="6782089" cy="85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/>
              <a:t>Coordinating and strengthening systems for detection and response to pest outbreaks</a:t>
            </a:r>
            <a:endParaRPr lang="en-GB" sz="220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DA4F183-2440-53B4-1122-5D5ABF2143D9}"/>
              </a:ext>
            </a:extLst>
          </p:cNvPr>
          <p:cNvSpPr txBox="1">
            <a:spLocks/>
          </p:cNvSpPr>
          <p:nvPr/>
        </p:nvSpPr>
        <p:spPr>
          <a:xfrm>
            <a:off x="4940010" y="3342847"/>
            <a:ext cx="6782090" cy="94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/>
              <a:t>Increasing awareness of, access to, and use of affordable integrated pest management solutions</a:t>
            </a:r>
            <a:endParaRPr lang="en-GB" sz="240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CFDB6D5-59E9-D9AC-9073-12FB7D0BF67E}"/>
              </a:ext>
            </a:extLst>
          </p:cNvPr>
          <p:cNvSpPr txBox="1">
            <a:spLocks/>
          </p:cNvSpPr>
          <p:nvPr/>
        </p:nvSpPr>
        <p:spPr>
          <a:xfrm>
            <a:off x="4940011" y="4813957"/>
            <a:ext cx="6782089" cy="112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/>
              <a:t>Enhancing knowledge and uptake of integrated pest management practices through responsive digital advisory tools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8859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471E-3DBD-7FDE-545F-DDAFC34C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3" y="365126"/>
            <a:ext cx="10515600" cy="755166"/>
          </a:xfrm>
        </p:spPr>
        <p:txBody>
          <a:bodyPr/>
          <a:lstStyle/>
          <a:p>
            <a:r>
              <a:rPr lang="en-US"/>
              <a:t>Theory of change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6174E-9056-661F-EDA8-41AFE4A131E6}"/>
              </a:ext>
            </a:extLst>
          </p:cNvPr>
          <p:cNvGrpSpPr/>
          <p:nvPr/>
        </p:nvGrpSpPr>
        <p:grpSpPr>
          <a:xfrm>
            <a:off x="563033" y="1176867"/>
            <a:ext cx="1642534" cy="4737084"/>
            <a:chOff x="563033" y="1176867"/>
            <a:chExt cx="1642534" cy="47370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0C043F-74BB-2E3A-D7D3-60FE6A6D91DF}"/>
                </a:ext>
              </a:extLst>
            </p:cNvPr>
            <p:cNvSpPr txBox="1"/>
            <p:nvPr/>
          </p:nvSpPr>
          <p:spPr>
            <a:xfrm>
              <a:off x="563033" y="1176867"/>
              <a:ext cx="164253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B8927F-03A6-6ECF-6BCC-F421C66BD750}"/>
                </a:ext>
              </a:extLst>
            </p:cNvPr>
            <p:cNvSpPr txBox="1"/>
            <p:nvPr/>
          </p:nvSpPr>
          <p:spPr>
            <a:xfrm>
              <a:off x="563033" y="1607084"/>
              <a:ext cx="1642534" cy="43068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n-GB" sz="1200">
                  <a:effectLst/>
                  <a:latin typeface="Helvetica Neue" panose="02000503000000020004" pitchFamily="2" charset="0"/>
                </a:rPr>
                <a:t>Smallholder farmers lack reliable information about </a:t>
              </a:r>
              <a:r>
                <a:rPr lang="en-GB" sz="1200" b="1">
                  <a:effectLst/>
                  <a:latin typeface="Helvetica Neue" panose="02000503000000020004" pitchFamily="2" charset="0"/>
                </a:rPr>
                <a:t>pest threats</a:t>
              </a:r>
              <a:r>
                <a:rPr lang="en-GB" sz="1200">
                  <a:effectLst/>
                  <a:latin typeface="Helvetica Neue" panose="02000503000000020004" pitchFamily="2" charset="0"/>
                </a:rPr>
                <a:t>, are unaware of </a:t>
              </a:r>
              <a:r>
                <a:rPr lang="en-GB" sz="1200" b="1">
                  <a:effectLst/>
                  <a:latin typeface="Helvetica Neue" panose="02000503000000020004" pitchFamily="2" charset="0"/>
                </a:rPr>
                <a:t>pesticide risks</a:t>
              </a:r>
              <a:r>
                <a:rPr lang="en-GB" sz="1200">
                  <a:effectLst/>
                  <a:latin typeface="Helvetica Neue" panose="02000503000000020004" pitchFamily="2" charset="0"/>
                </a:rPr>
                <a:t> and have limited access to advice on </a:t>
              </a:r>
              <a:r>
                <a:rPr lang="en-GB" sz="1200" b="1">
                  <a:effectLst/>
                  <a:latin typeface="Helvetica Neue" panose="02000503000000020004" pitchFamily="2" charset="0"/>
                </a:rPr>
                <a:t>lower-risk crop production practices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8A7431-2463-1D9A-E0BB-B7F2CE14545C}"/>
              </a:ext>
            </a:extLst>
          </p:cNvPr>
          <p:cNvGrpSpPr/>
          <p:nvPr/>
        </p:nvGrpSpPr>
        <p:grpSpPr>
          <a:xfrm>
            <a:off x="2345271" y="1607086"/>
            <a:ext cx="7146063" cy="1332000"/>
            <a:chOff x="2345271" y="1607086"/>
            <a:chExt cx="7146063" cy="1332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A9D478-D50F-8110-4BB9-E841EA968F37}"/>
                </a:ext>
              </a:extLst>
            </p:cNvPr>
            <p:cNvSpPr txBox="1"/>
            <p:nvPr/>
          </p:nvSpPr>
          <p:spPr>
            <a:xfrm rot="16200000">
              <a:off x="5252304" y="-1299944"/>
              <a:ext cx="1332000" cy="7146060"/>
            </a:xfrm>
            <a:prstGeom prst="rect">
              <a:avLst/>
            </a:prstGeom>
            <a:solidFill>
              <a:srgbClr val="DCE6D4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sz="12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7BD822-5B2C-D04E-9A30-9E631218875E}"/>
                </a:ext>
              </a:extLst>
            </p:cNvPr>
            <p:cNvSpPr txBox="1"/>
            <p:nvPr/>
          </p:nvSpPr>
          <p:spPr>
            <a:xfrm rot="16200000">
              <a:off x="1988288" y="2056319"/>
              <a:ext cx="1154228" cy="440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b="1"/>
                <a:t>PEST </a:t>
              </a:r>
            </a:p>
            <a:p>
              <a:pPr algn="ctr"/>
              <a:r>
                <a:rPr lang="en-US" sz="1000" b="1"/>
                <a:t>PREPARDNESS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574C50-E759-3F14-C955-872E012A7E84}"/>
              </a:ext>
            </a:extLst>
          </p:cNvPr>
          <p:cNvGrpSpPr/>
          <p:nvPr/>
        </p:nvGrpSpPr>
        <p:grpSpPr>
          <a:xfrm>
            <a:off x="2345271" y="3092305"/>
            <a:ext cx="7146065" cy="1332002"/>
            <a:chOff x="2345271" y="3092305"/>
            <a:chExt cx="7146065" cy="133200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18B6D0-3722-63AE-061C-3361C5210E5E}"/>
                </a:ext>
              </a:extLst>
            </p:cNvPr>
            <p:cNvSpPr txBox="1"/>
            <p:nvPr/>
          </p:nvSpPr>
          <p:spPr>
            <a:xfrm rot="16200000">
              <a:off x="5252305" y="185274"/>
              <a:ext cx="1332000" cy="7146063"/>
            </a:xfrm>
            <a:prstGeom prst="rect">
              <a:avLst/>
            </a:prstGeom>
            <a:solidFill>
              <a:srgbClr val="E4CCDB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sz="12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B59FFA-3A3E-3E20-A293-71E0B32FC623}"/>
                </a:ext>
              </a:extLst>
            </p:cNvPr>
            <p:cNvSpPr txBox="1"/>
            <p:nvPr/>
          </p:nvSpPr>
          <p:spPr>
            <a:xfrm rot="16200000">
              <a:off x="1899401" y="3538175"/>
              <a:ext cx="1332002" cy="440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b="1" dirty="0"/>
                <a:t>PESTICIDE RISK REDUCTION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F56596-2C44-BFC4-E7DD-14D7B20DFF1E}"/>
              </a:ext>
            </a:extLst>
          </p:cNvPr>
          <p:cNvGrpSpPr/>
          <p:nvPr/>
        </p:nvGrpSpPr>
        <p:grpSpPr>
          <a:xfrm>
            <a:off x="2345271" y="4581952"/>
            <a:ext cx="7146063" cy="1332000"/>
            <a:chOff x="2345271" y="4581952"/>
            <a:chExt cx="7146063" cy="1332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BF267E-7EA4-823B-EEAB-6C36C4AE26B7}"/>
                </a:ext>
              </a:extLst>
            </p:cNvPr>
            <p:cNvSpPr txBox="1"/>
            <p:nvPr/>
          </p:nvSpPr>
          <p:spPr>
            <a:xfrm rot="16200000">
              <a:off x="5252303" y="1674920"/>
              <a:ext cx="1332000" cy="7146063"/>
            </a:xfrm>
            <a:prstGeom prst="rect">
              <a:avLst/>
            </a:prstGeom>
            <a:solidFill>
              <a:srgbClr val="CCE1E3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sz="1200" b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D3ECB5-6338-CB9F-AF4D-E2C0ABB9E129}"/>
                </a:ext>
              </a:extLst>
            </p:cNvPr>
            <p:cNvSpPr txBox="1"/>
            <p:nvPr/>
          </p:nvSpPr>
          <p:spPr>
            <a:xfrm rot="16200000">
              <a:off x="1988288" y="5027821"/>
              <a:ext cx="1154228" cy="440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b="1"/>
                <a:t>FARMER ADVISORY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E71974-297A-E59F-94EA-051CC4349483}"/>
              </a:ext>
            </a:extLst>
          </p:cNvPr>
          <p:cNvGrpSpPr/>
          <p:nvPr/>
        </p:nvGrpSpPr>
        <p:grpSpPr>
          <a:xfrm>
            <a:off x="2850995" y="1700191"/>
            <a:ext cx="2088539" cy="1153373"/>
            <a:chOff x="2850995" y="1700191"/>
            <a:chExt cx="2088539" cy="11533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6F67DF-302A-D3F6-8065-86706FCC369F}"/>
                </a:ext>
              </a:extLst>
            </p:cNvPr>
            <p:cNvSpPr txBox="1"/>
            <p:nvPr/>
          </p:nvSpPr>
          <p:spPr>
            <a:xfrm>
              <a:off x="2850995" y="1700191"/>
              <a:ext cx="1983275" cy="1153373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National and regional authorities are supported to coordinate and implement prioritised pest prevention actions and climate-resilient pest management plans. </a:t>
              </a: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D65AA425-DF80-5194-E7B4-29BF901D412B}"/>
                </a:ext>
              </a:extLst>
            </p:cNvPr>
            <p:cNvSpPr/>
            <p:nvPr/>
          </p:nvSpPr>
          <p:spPr>
            <a:xfrm rot="5400000">
              <a:off x="4492448" y="2195749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D7F55C-5D32-9353-1C0F-41F128FA7DEF}"/>
              </a:ext>
            </a:extLst>
          </p:cNvPr>
          <p:cNvGrpSpPr/>
          <p:nvPr/>
        </p:nvGrpSpPr>
        <p:grpSpPr>
          <a:xfrm>
            <a:off x="2850996" y="3182049"/>
            <a:ext cx="2088538" cy="1153373"/>
            <a:chOff x="2850996" y="3182049"/>
            <a:chExt cx="2088538" cy="11533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3704CE-713C-216B-DBD8-515AF0B733F7}"/>
                </a:ext>
              </a:extLst>
            </p:cNvPr>
            <p:cNvSpPr txBox="1"/>
            <p:nvPr/>
          </p:nvSpPr>
          <p:spPr>
            <a:xfrm>
              <a:off x="2850996" y="3182049"/>
              <a:ext cx="1980328" cy="1153373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Stakeholders are supported to learn about pesticide risks, and to identify lower-risk alternatives such as sustainable biocontrol and biopesticides</a:t>
              </a: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9451B979-6F8B-5367-024D-6DA873D0792B}"/>
                </a:ext>
              </a:extLst>
            </p:cNvPr>
            <p:cNvSpPr/>
            <p:nvPr/>
          </p:nvSpPr>
          <p:spPr>
            <a:xfrm rot="5400000">
              <a:off x="4492448" y="3700649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96C203-865C-0555-F070-36885BBD5AFB}"/>
              </a:ext>
            </a:extLst>
          </p:cNvPr>
          <p:cNvGrpSpPr/>
          <p:nvPr/>
        </p:nvGrpSpPr>
        <p:grpSpPr>
          <a:xfrm>
            <a:off x="2850996" y="4671693"/>
            <a:ext cx="2088538" cy="1153373"/>
            <a:chOff x="2850996" y="4671693"/>
            <a:chExt cx="2088538" cy="11533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C36F4A-0767-45BA-7E92-8E00DF729950}"/>
                </a:ext>
              </a:extLst>
            </p:cNvPr>
            <p:cNvSpPr txBox="1"/>
            <p:nvPr/>
          </p:nvSpPr>
          <p:spPr>
            <a:xfrm>
              <a:off x="2850996" y="4671693"/>
              <a:ext cx="1980328" cy="1153373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Agri-service providers are supported to improve their advisory capabilities on IPM through digital and non-digital approaches, and to pursue related income generating opportunities.</a:t>
              </a: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7C839D34-47F4-ED28-EE52-A8FC204C0210}"/>
                </a:ext>
              </a:extLst>
            </p:cNvPr>
            <p:cNvSpPr/>
            <p:nvPr/>
          </p:nvSpPr>
          <p:spPr>
            <a:xfrm rot="5400000">
              <a:off x="4492448" y="51992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C83457-12EA-EE11-DBD4-FAAE625DAE79}"/>
              </a:ext>
            </a:extLst>
          </p:cNvPr>
          <p:cNvGrpSpPr/>
          <p:nvPr/>
        </p:nvGrpSpPr>
        <p:grpSpPr>
          <a:xfrm>
            <a:off x="2850995" y="1176867"/>
            <a:ext cx="2088540" cy="277001"/>
            <a:chOff x="2850994" y="1176867"/>
            <a:chExt cx="2878465" cy="2770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4E7991-C98B-3197-8646-19900D2E6C63}"/>
                </a:ext>
              </a:extLst>
            </p:cNvPr>
            <p:cNvSpPr txBox="1"/>
            <p:nvPr/>
          </p:nvSpPr>
          <p:spPr>
            <a:xfrm>
              <a:off x="2850994" y="1176867"/>
              <a:ext cx="2770256" cy="276999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IF</a:t>
              </a:r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40097A10-65CB-A793-020F-082527E4ECA2}"/>
                </a:ext>
              </a:extLst>
            </p:cNvPr>
            <p:cNvSpPr/>
            <p:nvPr/>
          </p:nvSpPr>
          <p:spPr>
            <a:xfrm rot="5400000">
              <a:off x="5536854" y="1261263"/>
              <a:ext cx="276999" cy="108211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A39484-E9B7-C704-497C-2C9E39B370B6}"/>
              </a:ext>
            </a:extLst>
          </p:cNvPr>
          <p:cNvGrpSpPr/>
          <p:nvPr/>
        </p:nvGrpSpPr>
        <p:grpSpPr>
          <a:xfrm>
            <a:off x="5079241" y="1700191"/>
            <a:ext cx="2086875" cy="1153373"/>
            <a:chOff x="5760956" y="1700191"/>
            <a:chExt cx="2086875" cy="115337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622E33-90F6-8B5E-F767-81E6F12DFF71}"/>
                </a:ext>
              </a:extLst>
            </p:cNvPr>
            <p:cNvSpPr txBox="1"/>
            <p:nvPr/>
          </p:nvSpPr>
          <p:spPr>
            <a:xfrm>
              <a:off x="5760956" y="1700191"/>
              <a:ext cx="1983276" cy="1153373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Pest, threats and outbreaks will be mitigated through stronger national and regional plant health systems. </a:t>
              </a: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A47261DD-7F05-432C-6EF2-9B90DEBF9E0B}"/>
                </a:ext>
              </a:extLst>
            </p:cNvPr>
            <p:cNvSpPr/>
            <p:nvPr/>
          </p:nvSpPr>
          <p:spPr>
            <a:xfrm rot="5400000">
              <a:off x="7400745" y="21957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5C24FE-12F8-1220-5888-AF3331C22612}"/>
              </a:ext>
            </a:extLst>
          </p:cNvPr>
          <p:cNvGrpSpPr/>
          <p:nvPr/>
        </p:nvGrpSpPr>
        <p:grpSpPr>
          <a:xfrm>
            <a:off x="5079238" y="3182049"/>
            <a:ext cx="2086877" cy="1153373"/>
            <a:chOff x="5760956" y="3182049"/>
            <a:chExt cx="2086877" cy="11533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B5218D-D8B5-46B7-B0C2-DE7DE23DBA56}"/>
                </a:ext>
              </a:extLst>
            </p:cNvPr>
            <p:cNvSpPr txBox="1"/>
            <p:nvPr/>
          </p:nvSpPr>
          <p:spPr>
            <a:xfrm>
              <a:off x="5760956" y="3182049"/>
              <a:ext cx="1978668" cy="1153373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Smallholder farmers will apply safer crop production practices </a:t>
              </a: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2527E64F-4331-E307-E907-F253577D9433}"/>
                </a:ext>
              </a:extLst>
            </p:cNvPr>
            <p:cNvSpPr/>
            <p:nvPr/>
          </p:nvSpPr>
          <p:spPr>
            <a:xfrm rot="5400000">
              <a:off x="7400747" y="37006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C91813-49D5-3D42-500E-44721F095DCD}"/>
              </a:ext>
            </a:extLst>
          </p:cNvPr>
          <p:cNvGrpSpPr/>
          <p:nvPr/>
        </p:nvGrpSpPr>
        <p:grpSpPr>
          <a:xfrm>
            <a:off x="5079237" y="4671693"/>
            <a:ext cx="2114126" cy="1153373"/>
            <a:chOff x="5760955" y="4671693"/>
            <a:chExt cx="2114126" cy="115337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92CC05-76AA-8606-190F-285C170F4866}"/>
                </a:ext>
              </a:extLst>
            </p:cNvPr>
            <p:cNvSpPr txBox="1"/>
            <p:nvPr/>
          </p:nvSpPr>
          <p:spPr>
            <a:xfrm>
              <a:off x="5760955" y="4671693"/>
              <a:ext cx="2008381" cy="1153373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More smallholder farmers will adopt sustainable, crop production practices, producing more food.</a:t>
              </a:r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BDD83510-F4A3-DCC8-03ED-8523A33E8EDE}"/>
                </a:ext>
              </a:extLst>
            </p:cNvPr>
            <p:cNvSpPr/>
            <p:nvPr/>
          </p:nvSpPr>
          <p:spPr>
            <a:xfrm rot="5400000">
              <a:off x="7427995" y="51992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CCDE6C-459A-E25D-16D6-5AD8B2BF5BCC}"/>
              </a:ext>
            </a:extLst>
          </p:cNvPr>
          <p:cNvGrpSpPr/>
          <p:nvPr/>
        </p:nvGrpSpPr>
        <p:grpSpPr>
          <a:xfrm>
            <a:off x="5079239" y="1176867"/>
            <a:ext cx="2086877" cy="277001"/>
            <a:chOff x="5760954" y="1176867"/>
            <a:chExt cx="2876805" cy="27700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3B923F-CE0D-4766-1BD8-1764B00169CE}"/>
                </a:ext>
              </a:extLst>
            </p:cNvPr>
            <p:cNvSpPr txBox="1"/>
            <p:nvPr/>
          </p:nvSpPr>
          <p:spPr>
            <a:xfrm>
              <a:off x="5760954" y="1176867"/>
              <a:ext cx="2770256" cy="276999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THEN</a:t>
              </a:r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08434A81-7422-AD74-C866-D9F818C21F6B}"/>
                </a:ext>
              </a:extLst>
            </p:cNvPr>
            <p:cNvSpPr/>
            <p:nvPr/>
          </p:nvSpPr>
          <p:spPr>
            <a:xfrm rot="5400000">
              <a:off x="8445154" y="1261263"/>
              <a:ext cx="276999" cy="108211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64598A-5650-3629-0FFC-53063D9F1E25}"/>
              </a:ext>
            </a:extLst>
          </p:cNvPr>
          <p:cNvGrpSpPr/>
          <p:nvPr/>
        </p:nvGrpSpPr>
        <p:grpSpPr>
          <a:xfrm>
            <a:off x="7313869" y="1700191"/>
            <a:ext cx="2091486" cy="1153373"/>
            <a:chOff x="8673389" y="1700191"/>
            <a:chExt cx="2091486" cy="115337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1F38CF-3C0B-3D62-DF71-67C43128636B}"/>
                </a:ext>
              </a:extLst>
            </p:cNvPr>
            <p:cNvSpPr txBox="1"/>
            <p:nvPr/>
          </p:nvSpPr>
          <p:spPr>
            <a:xfrm>
              <a:off x="8673389" y="1700191"/>
              <a:ext cx="1983276" cy="1153373"/>
            </a:xfrm>
            <a:prstGeom prst="rect">
              <a:avLst/>
            </a:prstGeom>
            <a:solidFill>
              <a:srgbClr val="00458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Relevant stakeholders will be better able to predict, prevent and prepare for priority pests and share alerts and advice with smallholder farmers </a:t>
              </a:r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0A143328-91C8-327B-4987-02E613B20394}"/>
                </a:ext>
              </a:extLst>
            </p:cNvPr>
            <p:cNvSpPr/>
            <p:nvPr/>
          </p:nvSpPr>
          <p:spPr>
            <a:xfrm rot="5400000">
              <a:off x="10317789" y="2195751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1E2B0E-4777-7CEC-2376-07776639CB2B}"/>
              </a:ext>
            </a:extLst>
          </p:cNvPr>
          <p:cNvGrpSpPr/>
          <p:nvPr/>
        </p:nvGrpSpPr>
        <p:grpSpPr>
          <a:xfrm>
            <a:off x="7313687" y="3182049"/>
            <a:ext cx="2086879" cy="1153373"/>
            <a:chOff x="8673388" y="3182049"/>
            <a:chExt cx="2086879" cy="115337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C23DB6-ECE3-54DE-A63D-084700DE0728}"/>
                </a:ext>
              </a:extLst>
            </p:cNvPr>
            <p:cNvSpPr txBox="1"/>
            <p:nvPr/>
          </p:nvSpPr>
          <p:spPr>
            <a:xfrm>
              <a:off x="8673388" y="3182049"/>
              <a:ext cx="1978669" cy="1153373"/>
            </a:xfrm>
            <a:prstGeom prst="rect">
              <a:avLst/>
            </a:prstGeom>
            <a:solidFill>
              <a:srgbClr val="00458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Stakeholders will better understand IPM practices and will be empowered to promote these alternatives</a:t>
              </a:r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C28924D8-8C13-BFFF-9655-24D7D157248F}"/>
                </a:ext>
              </a:extLst>
            </p:cNvPr>
            <p:cNvSpPr/>
            <p:nvPr/>
          </p:nvSpPr>
          <p:spPr>
            <a:xfrm rot="5400000">
              <a:off x="10313181" y="3700651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2AAA67-57F8-A4A0-4114-BF05F8ECF1EB}"/>
              </a:ext>
            </a:extLst>
          </p:cNvPr>
          <p:cNvGrpSpPr/>
          <p:nvPr/>
        </p:nvGrpSpPr>
        <p:grpSpPr>
          <a:xfrm>
            <a:off x="7313688" y="4671693"/>
            <a:ext cx="2086877" cy="1153373"/>
            <a:chOff x="8673389" y="4671693"/>
            <a:chExt cx="2086877" cy="115337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DE568D-BD1E-BDB2-F452-3BD6506FE17E}"/>
                </a:ext>
              </a:extLst>
            </p:cNvPr>
            <p:cNvSpPr txBox="1"/>
            <p:nvPr/>
          </p:nvSpPr>
          <p:spPr>
            <a:xfrm>
              <a:off x="8673389" y="4671693"/>
              <a:ext cx="1978668" cy="1153373"/>
            </a:xfrm>
            <a:prstGeom prst="rect">
              <a:avLst/>
            </a:prstGeom>
            <a:solidFill>
              <a:srgbClr val="00458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Agri-service providers will have better knowledge about IPM, and, through new business opportunities, will be empowered to support more farmers</a:t>
              </a:r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7F6F79C9-1CF3-59C5-2B90-3167FAE8474F}"/>
                </a:ext>
              </a:extLst>
            </p:cNvPr>
            <p:cNvSpPr/>
            <p:nvPr/>
          </p:nvSpPr>
          <p:spPr>
            <a:xfrm rot="5400000">
              <a:off x="10313180" y="5199252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1506421-60A0-600F-E102-E8E4CC91AAA6}"/>
              </a:ext>
            </a:extLst>
          </p:cNvPr>
          <p:cNvSpPr txBox="1"/>
          <p:nvPr/>
        </p:nvSpPr>
        <p:spPr>
          <a:xfrm>
            <a:off x="7313867" y="1176867"/>
            <a:ext cx="2091488" cy="276999"/>
          </a:xfrm>
          <a:prstGeom prst="rect">
            <a:avLst/>
          </a:prstGeom>
          <a:solidFill>
            <a:srgbClr val="00458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C57E606-AF9D-89CE-C5D5-AA58F6C9A5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89" y="3715315"/>
            <a:ext cx="789786" cy="21097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4261851-F3DE-E510-D95C-CEA1664A28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20" y="3952124"/>
            <a:ext cx="646841" cy="18729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D8CFFB-3AE2-C69A-F8A5-956FBBF66D35}"/>
              </a:ext>
            </a:extLst>
          </p:cNvPr>
          <p:cNvGrpSpPr/>
          <p:nvPr/>
        </p:nvGrpSpPr>
        <p:grpSpPr>
          <a:xfrm>
            <a:off x="9611660" y="1856882"/>
            <a:ext cx="456692" cy="3789462"/>
            <a:chOff x="8908950" y="1856882"/>
            <a:chExt cx="754153" cy="3789462"/>
          </a:xfrm>
        </p:grpSpPr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1321A133-A89C-2EBA-AC1D-BD04566BD0DD}"/>
                </a:ext>
              </a:extLst>
            </p:cNvPr>
            <p:cNvSpPr/>
            <p:nvPr/>
          </p:nvSpPr>
          <p:spPr>
            <a:xfrm rot="5400000">
              <a:off x="8901513" y="1881253"/>
              <a:ext cx="785961" cy="737219"/>
            </a:xfrm>
            <a:prstGeom prst="triangle">
              <a:avLst>
                <a:gd name="adj" fmla="val 51131"/>
              </a:avLst>
            </a:prstGeom>
            <a:solidFill>
              <a:srgbClr val="DCE7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9DDBD21E-F581-DAC0-6403-6424FC6675A5}"/>
                </a:ext>
              </a:extLst>
            </p:cNvPr>
            <p:cNvSpPr/>
            <p:nvPr/>
          </p:nvSpPr>
          <p:spPr>
            <a:xfrm rot="5400000">
              <a:off x="8884579" y="3386153"/>
              <a:ext cx="785961" cy="737219"/>
            </a:xfrm>
            <a:prstGeom prst="triangle">
              <a:avLst>
                <a:gd name="adj" fmla="val 51131"/>
              </a:avLst>
            </a:prstGeom>
            <a:solidFill>
              <a:srgbClr val="E4CC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666DE429-D9B6-FBE5-9B4A-B5EA2F6F23CE}"/>
                </a:ext>
              </a:extLst>
            </p:cNvPr>
            <p:cNvSpPr/>
            <p:nvPr/>
          </p:nvSpPr>
          <p:spPr>
            <a:xfrm rot="5400000">
              <a:off x="8884579" y="4884754"/>
              <a:ext cx="785961" cy="737219"/>
            </a:xfrm>
            <a:prstGeom prst="triangle">
              <a:avLst>
                <a:gd name="adj" fmla="val 51131"/>
              </a:avLst>
            </a:prstGeom>
            <a:solidFill>
              <a:srgbClr val="CCE1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AD073F-29AD-D8E4-D8E9-42100DEB8DF7}"/>
              </a:ext>
            </a:extLst>
          </p:cNvPr>
          <p:cNvGrpSpPr/>
          <p:nvPr/>
        </p:nvGrpSpPr>
        <p:grpSpPr>
          <a:xfrm>
            <a:off x="10209025" y="1176867"/>
            <a:ext cx="1642534" cy="4737084"/>
            <a:chOff x="9803777" y="1176867"/>
            <a:chExt cx="1642534" cy="473708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45ACB9-1EA3-15F0-60D3-EFC7D49463D8}"/>
                </a:ext>
              </a:extLst>
            </p:cNvPr>
            <p:cNvSpPr txBox="1"/>
            <p:nvPr/>
          </p:nvSpPr>
          <p:spPr>
            <a:xfrm>
              <a:off x="9803777" y="1176867"/>
              <a:ext cx="1642534" cy="276999"/>
            </a:xfrm>
            <a:prstGeom prst="rect">
              <a:avLst/>
            </a:prstGeom>
            <a:solidFill>
              <a:srgbClr val="9370B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VISION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FDF9B3-946D-5CFA-E49A-229F43ACD009}"/>
                </a:ext>
              </a:extLst>
            </p:cNvPr>
            <p:cNvSpPr txBox="1"/>
            <p:nvPr/>
          </p:nvSpPr>
          <p:spPr>
            <a:xfrm>
              <a:off x="9803777" y="1607084"/>
              <a:ext cx="1642534" cy="4306867"/>
            </a:xfrm>
            <a:prstGeom prst="rect">
              <a:avLst/>
            </a:prstGeom>
            <a:solidFill>
              <a:srgbClr val="9370B1"/>
            </a:solidFill>
          </p:spPr>
          <p:txBody>
            <a:bodyPr wrap="square" rtlCol="0">
              <a:no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Smallholder farmers are empowered to manage evolving plant health threats, increase their incomes, improve food security and safety, and reduce biodiversity loss</a:t>
              </a:r>
              <a:endParaRPr lang="en-GB" sz="1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14164C6-A8EF-E5D6-B1B7-E641D81C5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059" y="3415756"/>
              <a:ext cx="901138" cy="240931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679CA73-69C6-AB94-0704-BDDB10816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9142" y="3952124"/>
              <a:ext cx="573274" cy="187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5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10E7CB3B-F35F-E41A-764C-B22115610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324" y="1117600"/>
            <a:ext cx="10765808" cy="501282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86954E-1087-FA36-12C4-65EE0973E15F}"/>
              </a:ext>
            </a:extLst>
          </p:cNvPr>
          <p:cNvSpPr/>
          <p:nvPr/>
        </p:nvSpPr>
        <p:spPr>
          <a:xfrm>
            <a:off x="314862" y="5152143"/>
            <a:ext cx="485238" cy="485238"/>
          </a:xfrm>
          <a:prstGeom prst="ellipse">
            <a:avLst/>
          </a:prstGeom>
          <a:solidFill>
            <a:srgbClr val="1A4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22E5A6-FD53-14D0-E8CA-90F75247A463}"/>
              </a:ext>
            </a:extLst>
          </p:cNvPr>
          <p:cNvSpPr/>
          <p:nvPr/>
        </p:nvSpPr>
        <p:spPr>
          <a:xfrm>
            <a:off x="314862" y="4535607"/>
            <a:ext cx="485238" cy="485238"/>
          </a:xfrm>
          <a:prstGeom prst="ellipse">
            <a:avLst/>
          </a:prstGeom>
          <a:solidFill>
            <a:srgbClr val="358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B3BC3-5E63-6052-2A84-8F78366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work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535E4-5151-A884-1400-F4654A227748}"/>
              </a:ext>
            </a:extLst>
          </p:cNvPr>
          <p:cNvSpPr txBox="1"/>
          <p:nvPr/>
        </p:nvSpPr>
        <p:spPr>
          <a:xfrm>
            <a:off x="328930" y="3962399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/>
              <a:t>27</a:t>
            </a:r>
            <a:r>
              <a:rPr lang="en-US" sz="2000"/>
              <a:t> </a:t>
            </a:r>
            <a:r>
              <a:rPr lang="en-US" sz="2000" err="1"/>
              <a:t>PlantwisePlus</a:t>
            </a:r>
            <a:r>
              <a:rPr lang="en-US" sz="2000"/>
              <a:t> countries:</a:t>
            </a:r>
          </a:p>
          <a:p>
            <a:pPr>
              <a:spcAft>
                <a:spcPts val="2400"/>
              </a:spcAft>
              <a:buClr>
                <a:schemeClr val="tx2"/>
              </a:buClr>
            </a:pPr>
            <a:r>
              <a:rPr lang="en-US" sz="2000" b="1">
                <a:solidFill>
                  <a:schemeClr val="bg1"/>
                </a:solidFill>
              </a:rPr>
              <a:t>21</a:t>
            </a:r>
            <a:r>
              <a:rPr lang="en-US" sz="2000" b="1"/>
              <a:t>   </a:t>
            </a:r>
            <a:r>
              <a:rPr lang="en-US" sz="2000"/>
              <a:t>core countries</a:t>
            </a:r>
          </a:p>
          <a:p>
            <a:pPr>
              <a:spcAft>
                <a:spcPts val="2400"/>
              </a:spcAft>
              <a:buClr>
                <a:schemeClr val="tx2"/>
              </a:buClr>
            </a:pPr>
            <a:r>
              <a:rPr lang="en-US" sz="2000" b="1">
                <a:solidFill>
                  <a:schemeClr val="bg1"/>
                </a:solidFill>
              </a:rPr>
              <a:t> 6</a:t>
            </a:r>
            <a:r>
              <a:rPr lang="en-US" sz="2000" b="1"/>
              <a:t>    </a:t>
            </a:r>
            <a:r>
              <a:rPr lang="en-US" sz="2000"/>
              <a:t>focus countries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27623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092D-E083-9214-1C79-6D74E4AB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offerings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68856-650B-68EF-1662-68229CDE3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2104"/>
            <a:ext cx="3467946" cy="35221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Pest prioritization </a:t>
            </a:r>
            <a:br>
              <a:rPr lang="en-US" sz="2400" dirty="0"/>
            </a:br>
            <a:r>
              <a:rPr lang="en-US" sz="2400" dirty="0"/>
              <a:t>(Horizon Scanning / Pest Risk)</a:t>
            </a:r>
            <a:endParaRPr lang="en-US" sz="24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Digital tools and learning products</a:t>
            </a:r>
            <a:endParaRPr lang="en-US" sz="24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Plant clinic approach</a:t>
            </a: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665F9-8ADD-A173-8823-8049B2FF5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0597" y="2442104"/>
            <a:ext cx="5181600" cy="3522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Core offerings </a:t>
            </a:r>
            <a:r>
              <a:rPr lang="en-US" sz="2400" b="1" dirty="0"/>
              <a:t>plus:</a:t>
            </a:r>
            <a:endParaRPr lang="en-US" sz="2400" b="1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Pest prevention and management plans</a:t>
            </a:r>
            <a:endParaRPr lang="en-US" sz="24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Pesticide risk reduction through sustainable IPM approaches</a:t>
            </a:r>
            <a:endParaRPr lang="en-US" sz="24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Agro</a:t>
            </a:r>
            <a:r>
              <a:rPr lang="en-US" sz="2400" dirty="0"/>
              <a:t>-input dealer training/licensing schemes</a:t>
            </a:r>
            <a:endParaRPr lang="en-GB" sz="2600" dirty="0">
              <a:cs typeface="Arial" panose="020B06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E32F8-AC70-A5A8-0790-524D55E2F33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30917"/>
            <a:ext cx="5157788" cy="823913"/>
          </a:xfrm>
        </p:spPr>
        <p:txBody>
          <a:bodyPr/>
          <a:lstStyle/>
          <a:p>
            <a:r>
              <a:rPr lang="en-US" b="1"/>
              <a:t>Core country</a:t>
            </a:r>
            <a:endParaRPr lang="en-GB" b="1" strike="sngStri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3CF37-0C0F-F17A-0DF0-348B7C9821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0597" y="1830917"/>
            <a:ext cx="5183187" cy="823913"/>
          </a:xfrm>
        </p:spPr>
        <p:txBody>
          <a:bodyPr/>
          <a:lstStyle/>
          <a:p>
            <a:r>
              <a:rPr lang="en-US" b="1" dirty="0"/>
              <a:t>Focus country</a:t>
            </a:r>
            <a:endParaRPr lang="en-GB" b="1" strike="sngStrik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F95E61-DC75-B612-C580-E84D857A5746}"/>
              </a:ext>
            </a:extLst>
          </p:cNvPr>
          <p:cNvGrpSpPr/>
          <p:nvPr/>
        </p:nvGrpSpPr>
        <p:grpSpPr>
          <a:xfrm>
            <a:off x="4141416" y="2394670"/>
            <a:ext cx="1854572" cy="3782293"/>
            <a:chOff x="4985731" y="3415756"/>
            <a:chExt cx="1181357" cy="24093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D5E6CB-F188-A862-FCEA-7D261BC78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5731" y="3415756"/>
              <a:ext cx="901138" cy="24093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BAE887-19CE-DE68-A57A-974F7B40F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3814" y="3952124"/>
              <a:ext cx="573274" cy="187294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7E47319-83D4-2C81-DADA-D0A248E799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413" y="3236694"/>
            <a:ext cx="1015454" cy="29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5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FDCDB6F0-6B70-CA44-8065-8B25B62A99B0}" vid="{DC9E4D07-C7BE-B94C-AFBB-851C3872A7DA}"/>
    </a:ext>
  </a:extLst>
</a:theme>
</file>

<file path=ppt/theme/theme2.xml><?xml version="1.0" encoding="utf-8"?>
<a:theme xmlns:a="http://schemas.openxmlformats.org/drawingml/2006/main" name="1_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FDCDB6F0-6B70-CA44-8065-8B25B62A99B0}" vid="{DC9E4D07-C7BE-B94C-AFBB-851C3872A7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BED3DC-466B-9E4D-B3F9-646483280B9D}">
  <we:reference id="wa200000729" version="3.19.222.0" store="en-GB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1774A2738044789AAA76D09BF157E" ma:contentTypeVersion="1127" ma:contentTypeDescription="Create a new document." ma:contentTypeScope="" ma:versionID="d269ce06b0aa4f3ac78f4208269429b6">
  <xsd:schema xmlns:xsd="http://www.w3.org/2001/XMLSchema" xmlns:xs="http://www.w3.org/2001/XMLSchema" xmlns:p="http://schemas.microsoft.com/office/2006/metadata/properties" xmlns:ns2="aae25602-732d-457c-a7f8-78df4f2c03dd" xmlns:ns3="702f80c5-88b6-4e1a-8fb5-c8686e858c3e" xmlns:ns4="f945dd94-60fa-4816-9512-eb8cc3e3e816" targetNamespace="http://schemas.microsoft.com/office/2006/metadata/properties" ma:root="true" ma:fieldsID="e5baa4ee013f4ae96e403f815a720072" ns2:_="" ns3:_="" ns4:_="">
    <xsd:import namespace="aae25602-732d-457c-a7f8-78df4f2c03dd"/>
    <xsd:import namespace="702f80c5-88b6-4e1a-8fb5-c8686e858c3e"/>
    <xsd:import namespace="f945dd94-60fa-4816-9512-eb8cc3e3e816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_dlc_DocId" minOccurs="0"/>
                <xsd:element ref="ns2:_dlc_DocIdUrl" minOccurs="0"/>
                <xsd:element ref="ns2:_dlc_DocIdPersistId" minOccurs="0"/>
                <xsd:element ref="ns3:Mont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format="Dropdown" ma:internalName="Yea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7" nillable="true" ma:displayName="Taxonomy Catch All Column" ma:hidden="true" ma:list="{fc39e231-330c-4b21-bd5e-cd75285b7afc}" ma:internalName="TaxCatchAll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f80c5-88b6-4e1a-8fb5-c8686e858c3e" elementFormDefault="qualified">
    <xsd:import namespace="http://schemas.microsoft.com/office/2006/documentManagement/types"/>
    <xsd:import namespace="http://schemas.microsoft.com/office/infopath/2007/PartnerControls"/>
    <xsd:element name="Month" ma:index="12" nillable="true" ma:displayName="Month" ma:default="January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0d34ca7-17c4-4248-8885-186d010e4a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5dd94-60fa-4816-9512-eb8cc3e3e816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2f80c5-88b6-4e1a-8fb5-c8686e858c3e">
      <Terms xmlns="http://schemas.microsoft.com/office/infopath/2007/PartnerControls"/>
    </lcf76f155ced4ddcb4097134ff3c332f>
    <TaxCatchAll xmlns="aae25602-732d-457c-a7f8-78df4f2c03dd" xsi:nil="true"/>
    <SharedWithUsers xmlns="f945dd94-60fa-4816-9512-eb8cc3e3e816">
      <UserInfo>
        <DisplayName>Donna Smith</DisplayName>
        <AccountId>296</AccountId>
        <AccountType/>
      </UserInfo>
      <UserInfo>
        <DisplayName>Janny Vos (CABI)</DisplayName>
        <AccountId>132</AccountId>
        <AccountType/>
      </UserInfo>
      <UserInfo>
        <DisplayName>Wade Jenner</DisplayName>
        <AccountId>38</AccountId>
        <AccountType/>
      </UserInfo>
      <UserInfo>
        <DisplayName>Ulrich Kuhlmann</DisplayName>
        <AccountId>339</AccountId>
        <AccountType/>
      </UserInfo>
      <UserInfo>
        <DisplayName>Rob Reeder</DisplayName>
        <AccountId>103</AccountId>
        <AccountType/>
      </UserInfo>
      <UserInfo>
        <DisplayName>Pia Eliason</DisplayName>
        <AccountId>10764</AccountId>
        <AccountType/>
      </UserInfo>
      <UserInfo>
        <DisplayName>Marc Kenis</DisplayName>
        <AccountId>484</AccountId>
        <AccountType/>
      </UserInfo>
      <UserInfo>
        <DisplayName>Mark Berthelemy</DisplayName>
        <AccountId>3026</AccountId>
        <AccountType/>
      </UserInfo>
      <UserInfo>
        <DisplayName>Frances Williams</DisplayName>
        <AccountId>67</AccountId>
        <AccountType/>
      </UserInfo>
      <UserInfo>
        <DisplayName>Keith Holmes</DisplayName>
        <AccountId>422</AccountId>
        <AccountType/>
      </UserInfo>
      <UserInfo>
        <DisplayName>Caroline Read</DisplayName>
        <AccountId>12259</AccountId>
        <AccountType/>
      </UserInfo>
      <UserInfo>
        <DisplayName>MaryLucy Oronje</DisplayName>
        <AccountId>137</AccountId>
        <AccountType/>
      </UserInfo>
      <UserInfo>
        <DisplayName>Belinda Luke</DisplayName>
        <AccountId>479</AccountId>
        <AccountType/>
      </UserInfo>
      <UserInfo>
        <DisplayName>Abdul Rehman</DisplayName>
        <AccountId>152</AccountId>
        <AccountType/>
      </UserInfo>
      <UserInfo>
        <DisplayName>Roger Day</DisplayName>
        <AccountId>323</AccountId>
        <AccountType/>
      </UserInfo>
      <UserInfo>
        <DisplayName>Malvika Chaudhary</DisplayName>
        <AccountId>591</AccountId>
        <AccountType/>
      </UserInfo>
      <UserInfo>
        <DisplayName>Monica Kansiime</DisplayName>
        <AccountId>415</AccountId>
        <AccountType/>
      </UserInfo>
      <UserInfo>
        <DisplayName>Claire Curry</DisplayName>
        <AccountId>22</AccountId>
        <AccountType/>
      </UserInfo>
      <UserInfo>
        <DisplayName>Emma Newton</DisplayName>
        <AccountId>9817</AccountId>
        <AccountType/>
      </UserInfo>
      <UserInfo>
        <DisplayName>Melanie Bateman</DisplayName>
        <AccountId>485</AccountId>
        <AccountType/>
      </UserInfo>
      <UserInfo>
        <DisplayName>Laura Hollis</DisplayName>
        <AccountId>7906</AccountId>
        <AccountType/>
      </UserInfo>
      <UserInfo>
        <DisplayName>Ivan Rwomushana</DisplayName>
        <AccountId>645</AccountId>
        <AccountType/>
      </UserInfo>
      <UserInfo>
        <DisplayName>Joanna Slezak</DisplayName>
        <AccountId>344</AccountId>
        <AccountType/>
      </UserInfo>
      <UserInfo>
        <DisplayName>Paul Day</DisplayName>
        <AccountId>64</AccountId>
        <AccountType/>
      </UserInfo>
      <UserInfo>
        <DisplayName>Joseph Burgoyne</DisplayName>
        <AccountId>268</AccountId>
        <AccountType/>
      </UserInfo>
      <UserInfo>
        <DisplayName>Sarah Hilliar</DisplayName>
        <AccountId>93</AccountId>
        <AccountType/>
      </UserInfo>
      <UserInfo>
        <DisplayName>Suzanne Neave</DisplayName>
        <AccountId>58</AccountId>
        <AccountType/>
      </UserInfo>
      <UserInfo>
        <DisplayName>Tamsin Davis</DisplayName>
        <AccountId>269</AccountId>
        <AccountType/>
      </UserInfo>
      <UserInfo>
        <DisplayName>Mariam Kadzamira</DisplayName>
        <AccountId>3708</AccountId>
        <AccountType/>
      </UserInfo>
      <UserInfo>
        <DisplayName>Solomon Duah</DisplayName>
        <AccountId>529</AccountId>
        <AccountType/>
      </UserInfo>
      <UserInfo>
        <DisplayName>Benson Mutuku</DisplayName>
        <AccountId>11945</AccountId>
        <AccountType/>
      </UserInfo>
      <UserInfo>
        <DisplayName>Birgitta Oppong-Mensah</DisplayName>
        <AccountId>718</AccountId>
        <AccountType/>
      </UserInfo>
      <UserInfo>
        <DisplayName>Monthly Reports Output 3.3 and 3.4 Members</DisplayName>
        <AccountId>12970</AccountId>
        <AccountType/>
      </UserInfo>
      <UserInfo>
        <DisplayName>Toby Penrhys-Evans</DisplayName>
        <AccountId>7933</AccountId>
        <AccountType/>
      </UserInfo>
      <UserInfo>
        <DisplayName>Walter Hevi</DisplayName>
        <AccountId>513</AccountId>
        <AccountType/>
      </UserInfo>
      <UserInfo>
        <DisplayName>Naphis Bitange</DisplayName>
        <AccountId>10076</AccountId>
        <AccountType/>
      </UserInfo>
      <UserInfo>
        <DisplayName>Neil Willsher</DisplayName>
        <AccountId>8335</AccountId>
        <AccountType/>
      </UserInfo>
      <UserInfo>
        <DisplayName>Naeem Aslam</DisplayName>
        <AccountId>531</AccountId>
        <AccountType/>
      </UserInfo>
      <UserInfo>
        <DisplayName>Muhammad Ayaz Keerio</DisplayName>
        <AccountId>10222</AccountId>
        <AccountType/>
      </UserInfo>
      <UserInfo>
        <DisplayName>Manju Thakur</DisplayName>
        <AccountId>30</AccountId>
        <AccountType/>
      </UserInfo>
      <UserInfo>
        <DisplayName>Lucinda Charles</DisplayName>
        <AccountId>195</AccountId>
        <AccountType/>
      </UserInfo>
    </SharedWithUsers>
    <Year xmlns="aae25602-732d-457c-a7f8-78df4f2c03dd">2024</Year>
    <Month xmlns="702f80c5-88b6-4e1a-8fb5-c8686e858c3e">April</Month>
    <_dlc_DocId xmlns="aae25602-732d-457c-a7f8-78df4f2c03dd">CABISPO-1266420004-248</_dlc_DocId>
    <MediaLengthInSeconds xmlns="702f80c5-88b6-4e1a-8fb5-c8686e858c3e" xsi:nil="true"/>
    <_dlc_DocIdUrl xmlns="aae25602-732d-457c-a7f8-78df4f2c03dd">
      <Url>https://cabi852.sharepoint.com/sites/teams/plantwise/plantwiseplus/_layouts/15/DocIdRedir.aspx?ID=CABISPO-1266420004-248</Url>
      <Description>CABISPO-1266420004-248</Description>
    </_dlc_DocIdUrl>
  </documentManagement>
</p:properties>
</file>

<file path=customXml/itemProps1.xml><?xml version="1.0" encoding="utf-8"?>
<ds:datastoreItem xmlns:ds="http://schemas.openxmlformats.org/officeDocument/2006/customXml" ds:itemID="{4F933A35-26AF-4DC7-88F1-E31A139BB1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7E57D4-E086-4F7F-8C4A-3914AA8D3EBF}">
  <ds:schemaRefs>
    <ds:schemaRef ds:uri="702f80c5-88b6-4e1a-8fb5-c8686e858c3e"/>
    <ds:schemaRef ds:uri="aae25602-732d-457c-a7f8-78df4f2c03dd"/>
    <ds:schemaRef ds:uri="f945dd94-60fa-4816-9512-eb8cc3e3e8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3E44D4-2C5A-4F32-9403-B0EF485B5E9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7066F8E-6E42-4FFB-B367-6BAA63E41AE4}">
  <ds:schemaRefs>
    <ds:schemaRef ds:uri="http://purl.org/dc/dcmitype/"/>
    <ds:schemaRef ds:uri="http://schemas.microsoft.com/office/2006/documentManagement/types"/>
    <ds:schemaRef ds:uri="702f80c5-88b6-4e1a-8fb5-c8686e858c3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945dd94-60fa-4816-9512-eb8cc3e3e816"/>
    <ds:schemaRef ds:uri="aae25602-732d-457c-a7f8-78df4f2c03dd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2e892a75-59a0-4e0e-9b97-f68af558ca2b}" enabled="1" method="Standard" siteId="{9f1098df-eebc-4be7-9878-bc3c8d059fd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</TotalTime>
  <Words>884</Words>
  <Application>Microsoft Office PowerPoint</Application>
  <PresentationFormat>Widescreen</PresentationFormat>
  <Paragraphs>91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</vt:lpstr>
      <vt:lpstr>System Font</vt:lpstr>
      <vt:lpstr>Office Theme</vt:lpstr>
      <vt:lpstr>1_Office Theme</vt:lpstr>
      <vt:lpstr>PlantwisePlus</vt:lpstr>
      <vt:lpstr>Sustainable crop production with PlantwisePlus</vt:lpstr>
      <vt:lpstr>Programme vision</vt:lpstr>
      <vt:lpstr>Building on strong foundations</vt:lpstr>
      <vt:lpstr>Addressing the challenges</vt:lpstr>
      <vt:lpstr>Impact pathways</vt:lpstr>
      <vt:lpstr>Theory of change</vt:lpstr>
      <vt:lpstr>Where we work</vt:lpstr>
      <vt:lpstr>Programme offerings</vt:lpstr>
      <vt:lpstr>Additional components</vt:lpstr>
      <vt:lpstr>Scaling up and out</vt:lpstr>
      <vt:lpstr>Contributing to the  Sustainable Development Goals</vt:lpstr>
      <vt:lpstr>We look forward to future collaborations with our partners and continuing to support smallholder farmers with sustainable crop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PlantwisePlus</dc:title>
  <dc:creator>Donna Smith</dc:creator>
  <cp:lastModifiedBy>Rolanda McGuire</cp:lastModifiedBy>
  <cp:revision>16</cp:revision>
  <cp:lastPrinted>2019-05-07T13:23:10Z</cp:lastPrinted>
  <dcterms:created xsi:type="dcterms:W3CDTF">2024-02-15T07:42:20Z</dcterms:created>
  <dcterms:modified xsi:type="dcterms:W3CDTF">2024-11-27T08:17:47Z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2021-11-11T05:02:37Z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f705e8fd-7b24-4fb5-b197-ae7bbd3df1bb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0x0101006E71774A2738044789AAA76D09BF157E</vt:lpwstr>
  </property>
  <property fmtid="{D5CDD505-2E9C-101B-9397-08002B2CF9AE}" pid="10" name="_dlc_DocIdItemGuid">
    <vt:lpwstr>59ab82ac-ad98-407c-8303-5674a2323035</vt:lpwstr>
  </property>
  <property fmtid="{D5CDD505-2E9C-101B-9397-08002B2CF9AE}" pid="11" name="MediaServiceImageTags">
    <vt:lpwstr/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xd_Signature">
    <vt:bool>false</vt:bool>
  </property>
  <property fmtid="{D5CDD505-2E9C-101B-9397-08002B2CF9AE}" pid="17" name="TriggerFlowInfo">
    <vt:lpwstr/>
  </property>
</Properties>
</file>